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heme/themeOverride1.xml" ContentType="application/vnd.openxmlformats-officedocument.themeOverr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72" r:id="rId3"/>
  </p:sldMasterIdLst>
  <p:notesMasterIdLst>
    <p:notesMasterId r:id="rId24"/>
  </p:notesMasterIdLst>
  <p:sldIdLst>
    <p:sldId id="280" r:id="rId4"/>
    <p:sldId id="357" r:id="rId5"/>
    <p:sldId id="362" r:id="rId6"/>
    <p:sldId id="309" r:id="rId7"/>
    <p:sldId id="347" r:id="rId8"/>
    <p:sldId id="349" r:id="rId9"/>
    <p:sldId id="350" r:id="rId10"/>
    <p:sldId id="341" r:id="rId11"/>
    <p:sldId id="291" r:id="rId12"/>
    <p:sldId id="351" r:id="rId13"/>
    <p:sldId id="352" r:id="rId14"/>
    <p:sldId id="312" r:id="rId15"/>
    <p:sldId id="282" r:id="rId16"/>
    <p:sldId id="358" r:id="rId17"/>
    <p:sldId id="329" r:id="rId18"/>
    <p:sldId id="360" r:id="rId19"/>
    <p:sldId id="324" r:id="rId20"/>
    <p:sldId id="366" r:id="rId21"/>
    <p:sldId id="361" r:id="rId22"/>
    <p:sldId id="363" r:id="rId23"/>
  </p:sldIdLst>
  <p:sldSz cx="9144000" cy="5715000" type="screen16x10"/>
  <p:notesSz cx="6858000" cy="9144000"/>
  <p:defaultTextStyle>
    <a:defPPr>
      <a:defRPr lang="en-US"/>
    </a:defPPr>
    <a:lvl1pPr marL="0" algn="l" defTabSz="713203" rtl="0" eaLnBrk="1" latinLnBrk="0" hangingPunct="1">
      <a:defRPr sz="1404" kern="1200">
        <a:solidFill>
          <a:schemeClr val="tx1"/>
        </a:solidFill>
        <a:latin typeface="+mn-lt"/>
        <a:ea typeface="+mn-ea"/>
        <a:cs typeface="+mn-cs"/>
      </a:defRPr>
    </a:lvl1pPr>
    <a:lvl2pPr marL="356602" algn="l" defTabSz="713203" rtl="0" eaLnBrk="1" latinLnBrk="0" hangingPunct="1">
      <a:defRPr sz="1404" kern="1200">
        <a:solidFill>
          <a:schemeClr val="tx1"/>
        </a:solidFill>
        <a:latin typeface="+mn-lt"/>
        <a:ea typeface="+mn-ea"/>
        <a:cs typeface="+mn-cs"/>
      </a:defRPr>
    </a:lvl2pPr>
    <a:lvl3pPr marL="713203" algn="l" defTabSz="713203" rtl="0" eaLnBrk="1" latinLnBrk="0" hangingPunct="1">
      <a:defRPr sz="1404" kern="1200">
        <a:solidFill>
          <a:schemeClr val="tx1"/>
        </a:solidFill>
        <a:latin typeface="+mn-lt"/>
        <a:ea typeface="+mn-ea"/>
        <a:cs typeface="+mn-cs"/>
      </a:defRPr>
    </a:lvl3pPr>
    <a:lvl4pPr marL="1069805" algn="l" defTabSz="713203" rtl="0" eaLnBrk="1" latinLnBrk="0" hangingPunct="1">
      <a:defRPr sz="1404" kern="1200">
        <a:solidFill>
          <a:schemeClr val="tx1"/>
        </a:solidFill>
        <a:latin typeface="+mn-lt"/>
        <a:ea typeface="+mn-ea"/>
        <a:cs typeface="+mn-cs"/>
      </a:defRPr>
    </a:lvl4pPr>
    <a:lvl5pPr marL="1426407" algn="l" defTabSz="713203" rtl="0" eaLnBrk="1" latinLnBrk="0" hangingPunct="1">
      <a:defRPr sz="1404" kern="1200">
        <a:solidFill>
          <a:schemeClr val="tx1"/>
        </a:solidFill>
        <a:latin typeface="+mn-lt"/>
        <a:ea typeface="+mn-ea"/>
        <a:cs typeface="+mn-cs"/>
      </a:defRPr>
    </a:lvl5pPr>
    <a:lvl6pPr marL="1783009" algn="l" defTabSz="713203" rtl="0" eaLnBrk="1" latinLnBrk="0" hangingPunct="1">
      <a:defRPr sz="1404" kern="1200">
        <a:solidFill>
          <a:schemeClr val="tx1"/>
        </a:solidFill>
        <a:latin typeface="+mn-lt"/>
        <a:ea typeface="+mn-ea"/>
        <a:cs typeface="+mn-cs"/>
      </a:defRPr>
    </a:lvl6pPr>
    <a:lvl7pPr marL="2139610" algn="l" defTabSz="713203" rtl="0" eaLnBrk="1" latinLnBrk="0" hangingPunct="1">
      <a:defRPr sz="1404" kern="1200">
        <a:solidFill>
          <a:schemeClr val="tx1"/>
        </a:solidFill>
        <a:latin typeface="+mn-lt"/>
        <a:ea typeface="+mn-ea"/>
        <a:cs typeface="+mn-cs"/>
      </a:defRPr>
    </a:lvl7pPr>
    <a:lvl8pPr marL="2496212" algn="l" defTabSz="713203" rtl="0" eaLnBrk="1" latinLnBrk="0" hangingPunct="1">
      <a:defRPr sz="1404" kern="1200">
        <a:solidFill>
          <a:schemeClr val="tx1"/>
        </a:solidFill>
        <a:latin typeface="+mn-lt"/>
        <a:ea typeface="+mn-ea"/>
        <a:cs typeface="+mn-cs"/>
      </a:defRPr>
    </a:lvl8pPr>
    <a:lvl9pPr marL="2852814" algn="l" defTabSz="713203" rtl="0" eaLnBrk="1" latinLnBrk="0" hangingPunct="1">
      <a:defRPr sz="1404" kern="1200">
        <a:solidFill>
          <a:schemeClr val="tx1"/>
        </a:solidFill>
        <a:latin typeface="+mn-lt"/>
        <a:ea typeface="+mn-ea"/>
        <a:cs typeface="+mn-cs"/>
      </a:defRPr>
    </a:lvl9pPr>
  </p:defaultTextStyle>
  <p:extLst>
    <p:ext uri="{EFAFB233-063F-42B5-8137-9DF3F51BA10A}">
      <p15:sldGuideLst xmlns:p15="http://schemas.microsoft.com/office/powerpoint/2012/main">
        <p15:guide id="2" pos="144" userDrawn="1">
          <p15:clr>
            <a:srgbClr val="A4A3A4"/>
          </p15:clr>
        </p15:guide>
        <p15:guide id="4" orient="horz" pos="1296" userDrawn="1">
          <p15:clr>
            <a:srgbClr val="A4A3A4"/>
          </p15:clr>
        </p15:guide>
        <p15:guide id="5" pos="2880" userDrawn="1">
          <p15:clr>
            <a:srgbClr val="A4A3A4"/>
          </p15:clr>
        </p15:guide>
        <p15:guide id="6" orient="horz" pos="1800" userDrawn="1">
          <p15:clr>
            <a:srgbClr val="A4A3A4"/>
          </p15:clr>
        </p15:guide>
        <p15:guide id="7" pos="4464" userDrawn="1">
          <p15:clr>
            <a:srgbClr val="A4A3A4"/>
          </p15:clr>
        </p15:guide>
        <p15:guide id="8" pos="4056"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1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7"/>
    <a:srgbClr val="3FC6D0"/>
    <a:srgbClr val="00B0BD"/>
    <a:srgbClr val="FFB900"/>
    <a:srgbClr val="00BCF2"/>
    <a:srgbClr val="00B294"/>
    <a:srgbClr val="BAD80A"/>
    <a:srgbClr val="FFFFFF"/>
    <a:srgbClr val="004B50"/>
    <a:srgbClr val="5C2D9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horzBarState="maximized">
    <p:restoredLeft sz="3605" autoAdjust="0"/>
    <p:restoredTop sz="40515" autoAdjust="0"/>
  </p:normalViewPr>
  <p:slideViewPr>
    <p:cSldViewPr snapToGrid="0">
      <p:cViewPr varScale="1">
        <p:scale>
          <a:sx n="132" d="100"/>
          <a:sy n="132" d="100"/>
        </p:scale>
        <p:origin x="1716" y="102"/>
      </p:cViewPr>
      <p:guideLst>
        <p:guide pos="144"/>
        <p:guide orient="horz" pos="1296"/>
        <p:guide pos="2880"/>
        <p:guide orient="horz" pos="1800"/>
        <p:guide pos="4464"/>
        <p:guide pos="405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presProps" Target="presProps.xml"/><Relationship Id="rId3" Type="http://schemas.openxmlformats.org/officeDocument/2006/relationships/slideMaster" Target="slideMasters/slideMaster1.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notesMaster" Target="notesMasters/notesMaster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theme" Target="theme/theme1.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viewProps" Target="viewProps.xml"/><Relationship Id="rId30"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72F3BE2-5C17-F645-BF93-BBD4DADA8A4A}" type="datetimeFigureOut">
              <a:rPr lang="en-US" smtClean="0"/>
              <a:t>11/2/2017</a:t>
            </a:fld>
            <a:endParaRPr lang="ro-RO"/>
          </a:p>
        </p:txBody>
      </p:sp>
      <p:sp>
        <p:nvSpPr>
          <p:cNvPr id="4" name="Slide Image Placeholder 3"/>
          <p:cNvSpPr>
            <a:spLocks noGrp="1" noRot="1" noChangeAspect="1"/>
          </p:cNvSpPr>
          <p:nvPr>
            <p:ph type="sldImg" idx="2"/>
          </p:nvPr>
        </p:nvSpPr>
        <p:spPr>
          <a:xfrm>
            <a:off x="960438" y="1143000"/>
            <a:ext cx="493712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8F0EC2C-E6BA-F248-9EDA-113245C923E1}" type="slidenum">
              <a:rPr lang="en-US" smtClean="0"/>
              <a:t>‹#›</a:t>
            </a:fld>
            <a:endParaRPr lang="ro-RO"/>
          </a:p>
        </p:txBody>
      </p:sp>
    </p:spTree>
    <p:extLst>
      <p:ext uri="{BB962C8B-B14F-4D97-AF65-F5344CB8AC3E}">
        <p14:creationId xmlns:p14="http://schemas.microsoft.com/office/powerpoint/2010/main" val="5356150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education.minecraft.net/" TargetMode="External"/><Relationship Id="rId7" Type="http://schemas.openxmlformats.org/officeDocument/2006/relationships/hyperlink" Target="http://studio.code.org/" TargetMode="External"/><Relationship Id="rId2" Type="http://schemas.openxmlformats.org/officeDocument/2006/relationships/slide" Target="../slides/slide19.xml"/><Relationship Id="rId1" Type="http://schemas.openxmlformats.org/officeDocument/2006/relationships/notesMaster" Target="../notesMasters/notesMaster1.xml"/><Relationship Id="rId6" Type="http://schemas.openxmlformats.org/officeDocument/2006/relationships/hyperlink" Target="https://studio.code.org/" TargetMode="External"/><Relationship Id="rId5" Type="http://schemas.openxmlformats.org/officeDocument/2006/relationships/hyperlink" Target="http://code.org/educate" TargetMode="External"/><Relationship Id="rId4" Type="http://schemas.openxmlformats.org/officeDocument/2006/relationships/hyperlink" Target="https://code.org/educate"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www.microsoft.com/en-us/legal/intellectualproperty/trademarks/en-us.aspx"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ro-RO" b="0" u="none" dirty="0"/>
              <a:t>Următoarea prezentare este destinată tinerilor cu vârsta de 5 - 10 ani. Recomandăm planificarea a 60 de minute pentru această activitate. Reduceți durata pentru participanții cu vârste mai mici. </a:t>
            </a:r>
            <a:endParaRPr lang="ro-RO" b="1" u="sng" dirty="0"/>
          </a:p>
          <a:p>
            <a:endParaRPr lang="ro-RO" b="1" u="sng" dirty="0"/>
          </a:p>
          <a:p>
            <a:r>
              <a:rPr lang="ro-RO" b="1" u="sng" dirty="0"/>
              <a:t>MOSTRĂ DE SCENARIU: </a:t>
            </a:r>
          </a:p>
          <a:p>
            <a:endParaRPr lang="ro-RO" b="1" u="sng" dirty="0"/>
          </a:p>
          <a:p>
            <a:pPr>
              <a:defRPr/>
            </a:pPr>
            <a:r>
              <a:rPr lang="ro-RO" dirty="0"/>
              <a:t>„Salut tuturor</a:t>
            </a:r>
            <a:r>
              <a:rPr lang="ro-RO" kern="1200" dirty="0">
                <a:effectLst/>
                <a:latin typeface="+mn-lt"/>
              </a:rPr>
              <a:t>! Sunt &lt;nume&gt;, de la &lt;organizație&gt;. </a:t>
            </a:r>
            <a:r>
              <a:rPr lang="ro-RO" b="0" u="none" dirty="0"/>
              <a:t>Astăzi vom parcurge Hour of Code™ cu Minecraft. </a:t>
            </a:r>
            <a:r>
              <a:rPr lang="ro-RO" kern="1200" dirty="0">
                <a:effectLst/>
                <a:latin typeface="+mn-lt"/>
              </a:rPr>
              <a:t>Hour of Code™ este</a:t>
            </a:r>
            <a:r>
              <a:rPr lang="ro-RO" dirty="0"/>
              <a:t> o</a:t>
            </a:r>
            <a:r>
              <a:rPr lang="ro-RO" kern="1200" dirty="0">
                <a:effectLst/>
                <a:latin typeface="+mn-lt"/>
              </a:rPr>
              <a:t> campanie la nivel mondial organizată de Code.org, organizație non-profit, pentru a arăta că oricine poate învăța elementele de bază despre scrierea de cod. Astăzi, veți lua parte la aceasta,</a:t>
            </a:r>
            <a:r>
              <a:rPr lang="ro-RO" b="0" u="none" baseline="0" dirty="0"/>
              <a:t> învățând scrierea de cod cu ajutorul noului tutorial Hour of Code™ Minecraft de la Microsoft. Înainte de aceasta, vom vorbi puțin despre ce înseamnă scrierea de cod, de ce este importantă și de ce este o activitate atât de distractivă!”</a:t>
            </a:r>
            <a:endParaRPr lang="ro-RO" b="1" u="sng" dirty="0"/>
          </a:p>
          <a:p>
            <a:endParaRPr lang="ro-RO" b="1" u="sng" dirty="0"/>
          </a:p>
          <a:p>
            <a:endParaRPr lang="ro-RO" b="1" u="sng" dirty="0"/>
          </a:p>
          <a:p>
            <a:r>
              <a:rPr lang="ro-RO" b="1" u="sng" dirty="0"/>
              <a:t>OBIECTIV DIAPOZITIVE:</a:t>
            </a:r>
            <a:r>
              <a:rPr lang="ro-RO" dirty="0"/>
              <a:t> </a:t>
            </a:r>
          </a:p>
          <a:p>
            <a:endParaRPr lang="ro-RO" b="0" u="none" baseline="0" dirty="0"/>
          </a:p>
          <a:p>
            <a:r>
              <a:rPr lang="ro-RO" b="0" u="none" baseline="0" dirty="0"/>
              <a:t>Toți participanții să fie atrași de Hour of Code™!</a:t>
            </a:r>
          </a:p>
          <a:p>
            <a:endParaRPr lang="ro-RO" b="0" u="none" baseline="0" dirty="0"/>
          </a:p>
          <a:p>
            <a:r>
              <a:rPr lang="ro-RO" b="1" u="sng" baseline="0" dirty="0"/>
              <a:t>NOTĂ FACILITATOR:</a:t>
            </a:r>
          </a:p>
          <a:p>
            <a:r>
              <a:rPr lang="ro-RO" sz="1200" kern="1200" dirty="0">
                <a:solidFill>
                  <a:schemeClr val="tx1"/>
                </a:solidFill>
                <a:effectLst/>
                <a:latin typeface="+mn-lt"/>
              </a:rPr>
              <a:t>Rețineți că scopul principal al evenimentului este ca participanții să fie atrași de tutorial. Limitați durata prezentării în mod corespunzător. Majoritatea diapozitivelor din acest pachet sunt menite să fie afișate pentru foarte scurt timp, pentru susținerea unei prezentări rapide și conversaționale.</a:t>
            </a:r>
            <a:endParaRPr lang="ro-RO" b="1" u="sng" dirty="0"/>
          </a:p>
          <a:p>
            <a:endParaRPr lang="ro-RO" b="1" u="sng" dirty="0"/>
          </a:p>
          <a:p>
            <a:endParaRPr lang="ro-RO" b="1" dirty="0"/>
          </a:p>
          <a:p>
            <a:r>
              <a:rPr lang="ro-RO" b="1" u="sng" dirty="0"/>
              <a:t>INSTRUCȚIUNI DE IMAGINE PENTRU ACEST DIAPOZITIV:</a:t>
            </a:r>
            <a:endParaRPr lang="ro-RO" sz="1200" u="sng" kern="1200" dirty="0">
              <a:solidFill>
                <a:schemeClr val="tx1"/>
              </a:solidFill>
              <a:effectLst/>
              <a:latin typeface="+mn-lt"/>
              <a:ea typeface="+mn-ea"/>
              <a:cs typeface="+mn-cs"/>
            </a:endParaRPr>
          </a:p>
          <a:p>
            <a:endParaRPr lang="ro-RO" sz="1200" kern="1200" dirty="0">
              <a:solidFill>
                <a:schemeClr val="tx1"/>
              </a:solidFill>
              <a:effectLst/>
              <a:latin typeface="+mn-lt"/>
              <a:ea typeface="+mn-ea"/>
              <a:cs typeface="+mn-cs"/>
            </a:endParaRPr>
          </a:p>
          <a:p>
            <a:r>
              <a:rPr lang="ro-RO" sz="1200" kern="1200" dirty="0">
                <a:solidFill>
                  <a:schemeClr val="tx1"/>
                </a:solidFill>
                <a:effectLst/>
                <a:latin typeface="+mn-lt"/>
              </a:rPr>
              <a:t>Această imagine reprezintă participarea la nivel mondial în cadrul evenimentelor Hour of Code™. </a:t>
            </a:r>
          </a:p>
        </p:txBody>
      </p:sp>
      <p:sp>
        <p:nvSpPr>
          <p:cNvPr id="4" name="Slide Number Placeholder 3"/>
          <p:cNvSpPr>
            <a:spLocks noGrp="1"/>
          </p:cNvSpPr>
          <p:nvPr>
            <p:ph type="sldNum" sz="quarter" idx="10"/>
          </p:nvPr>
        </p:nvSpPr>
        <p:spPr/>
        <p:txBody>
          <a:bodyPr/>
          <a:lstStyle/>
          <a:p>
            <a:fld id="{88F0EC2C-E6BA-F248-9EDA-113245C923E1}" type="slidenum">
              <a:rPr lang="en-US" smtClean="0"/>
              <a:t>1</a:t>
            </a:fld>
            <a:endParaRPr lang="ro-RO"/>
          </a:p>
        </p:txBody>
      </p:sp>
    </p:spTree>
    <p:extLst>
      <p:ext uri="{BB962C8B-B14F-4D97-AF65-F5344CB8AC3E}">
        <p14:creationId xmlns:p14="http://schemas.microsoft.com/office/powerpoint/2010/main" val="5589337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ro-RO" b="1" u="sng"/>
              <a:t>MOSTRĂ DE SCENARIU:</a:t>
            </a:r>
          </a:p>
          <a:p>
            <a:pPr marL="0" marR="0" indent="0" algn="l" defTabSz="914400" rtl="0" eaLnBrk="1" fontAlgn="auto" latinLnBrk="0" hangingPunct="1">
              <a:lnSpc>
                <a:spcPct val="100000"/>
              </a:lnSpc>
              <a:spcBef>
                <a:spcPts val="0"/>
              </a:spcBef>
              <a:spcAft>
                <a:spcPts val="0"/>
              </a:spcAft>
              <a:buClrTx/>
              <a:buSzTx/>
              <a:buFontTx/>
              <a:buNone/>
              <a:tabLst/>
              <a:defRPr/>
            </a:pPr>
            <a:endParaRPr lang="ro-RO" b="1" u="sng"/>
          </a:p>
          <a:p>
            <a:r>
              <a:rPr lang="ro-RO"/>
              <a:t>„</a:t>
            </a:r>
            <a:r>
              <a:rPr lang="ro-RO" sz="1200" kern="1200">
                <a:solidFill>
                  <a:schemeClr val="tx1"/>
                </a:solidFill>
                <a:effectLst/>
                <a:latin typeface="+mn-lt"/>
              </a:rPr>
              <a:t>De asemenea, scrierea de cod vă permite să creați lucruri noi, astfel că vă ajută să fiți creativi și să aveți imaginație!”</a:t>
            </a:r>
          </a:p>
          <a:p>
            <a:endParaRPr lang="ro-RO" b="1" u="sng"/>
          </a:p>
          <a:p>
            <a:endParaRPr lang="ro-RO"/>
          </a:p>
        </p:txBody>
      </p:sp>
      <p:sp>
        <p:nvSpPr>
          <p:cNvPr id="4" name="Slide Number Placeholder 3"/>
          <p:cNvSpPr>
            <a:spLocks noGrp="1"/>
          </p:cNvSpPr>
          <p:nvPr>
            <p:ph type="sldNum" sz="quarter" idx="10"/>
          </p:nvPr>
        </p:nvSpPr>
        <p:spPr/>
        <p:txBody>
          <a:bodyPr/>
          <a:lstStyle/>
          <a:p>
            <a:fld id="{88F0EC2C-E6BA-F248-9EDA-113245C923E1}" type="slidenum">
              <a:rPr lang="en-US" smtClean="0"/>
              <a:t>10</a:t>
            </a:fld>
            <a:endParaRPr lang="ro-RO"/>
          </a:p>
        </p:txBody>
      </p:sp>
    </p:spTree>
    <p:extLst>
      <p:ext uri="{BB962C8B-B14F-4D97-AF65-F5344CB8AC3E}">
        <p14:creationId xmlns:p14="http://schemas.microsoft.com/office/powerpoint/2010/main" val="5724230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ro-RO" b="1" u="sng"/>
              <a:t>MOSTRĂ DE SCENARIU:</a:t>
            </a:r>
          </a:p>
          <a:p>
            <a:pPr marL="0" marR="0" indent="0" algn="l" defTabSz="914400" rtl="0" eaLnBrk="1" fontAlgn="auto" latinLnBrk="0" hangingPunct="1">
              <a:lnSpc>
                <a:spcPct val="100000"/>
              </a:lnSpc>
              <a:spcBef>
                <a:spcPts val="0"/>
              </a:spcBef>
              <a:spcAft>
                <a:spcPts val="0"/>
              </a:spcAft>
              <a:buClrTx/>
              <a:buSzTx/>
              <a:buFontTx/>
              <a:buNone/>
              <a:tabLst/>
              <a:defRPr/>
            </a:pPr>
            <a:endParaRPr lang="ro-RO" b="1" u="sng"/>
          </a:p>
          <a:p>
            <a:pPr marL="0" marR="0" indent="0" algn="l" defTabSz="914400" rtl="0" eaLnBrk="1" fontAlgn="auto" latinLnBrk="0" hangingPunct="1">
              <a:lnSpc>
                <a:spcPct val="100000"/>
              </a:lnSpc>
              <a:spcBef>
                <a:spcPts val="0"/>
              </a:spcBef>
              <a:spcAft>
                <a:spcPts val="0"/>
              </a:spcAft>
              <a:buClrTx/>
              <a:buSzTx/>
              <a:buFontTx/>
              <a:buNone/>
              <a:tabLst/>
              <a:defRPr/>
            </a:pPr>
            <a:r>
              <a:rPr lang="ro-RO"/>
              <a:t>„Scrierea de cod este o activitate de grup! Pentru că toți cei care se ocupă cu scrierea de cod rezolvă întotdeauna probleme și își folosesc imaginația, </a:t>
            </a:r>
            <a:r>
              <a:rPr lang="ro-RO" sz="1200" kern="1200">
                <a:solidFill>
                  <a:schemeClr val="tx1"/>
                </a:solidFill>
                <a:effectLst/>
                <a:latin typeface="+mn-lt"/>
              </a:rPr>
              <a:t>se ajută între ei făcând schimb de idei și de soluții!” </a:t>
            </a:r>
            <a:endParaRPr lang="ro-RO"/>
          </a:p>
          <a:p>
            <a:endParaRPr lang="ro-RO" b="1" u="sng"/>
          </a:p>
          <a:p>
            <a:endParaRPr lang="ro-RO"/>
          </a:p>
        </p:txBody>
      </p:sp>
      <p:sp>
        <p:nvSpPr>
          <p:cNvPr id="4" name="Slide Number Placeholder 3"/>
          <p:cNvSpPr>
            <a:spLocks noGrp="1"/>
          </p:cNvSpPr>
          <p:nvPr>
            <p:ph type="sldNum" sz="quarter" idx="10"/>
          </p:nvPr>
        </p:nvSpPr>
        <p:spPr/>
        <p:txBody>
          <a:bodyPr/>
          <a:lstStyle/>
          <a:p>
            <a:fld id="{88F0EC2C-E6BA-F248-9EDA-113245C923E1}" type="slidenum">
              <a:rPr lang="en-US" smtClean="0"/>
              <a:t>11</a:t>
            </a:fld>
            <a:endParaRPr lang="ro-RO"/>
          </a:p>
        </p:txBody>
      </p:sp>
    </p:spTree>
    <p:extLst>
      <p:ext uri="{BB962C8B-B14F-4D97-AF65-F5344CB8AC3E}">
        <p14:creationId xmlns:p14="http://schemas.microsoft.com/office/powerpoint/2010/main" val="2586417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o-RO" b="1" u="sng"/>
              <a:t>MOSTRĂ DE SCENARIU:</a:t>
            </a:r>
          </a:p>
          <a:p>
            <a:endParaRPr lang="ro-RO" b="1" u="sng"/>
          </a:p>
          <a:p>
            <a:r>
              <a:rPr lang="ro-RO" sz="1200" kern="1200">
                <a:solidFill>
                  <a:schemeClr val="tx1"/>
                </a:solidFill>
                <a:effectLst/>
                <a:latin typeface="+mn-lt"/>
              </a:rPr>
              <a:t>„Ce vă place să faceți?</a:t>
            </a:r>
            <a:r>
              <a:rPr lang="ro-RO"/>
              <a:t> </a:t>
            </a:r>
            <a:r>
              <a:rPr lang="ro-RO" sz="1200" kern="1200">
                <a:solidFill>
                  <a:schemeClr val="tx1"/>
                </a:solidFill>
                <a:effectLst/>
                <a:latin typeface="+mn-lt"/>
              </a:rPr>
              <a:t>Poate fi orice: cititul, sportul, moda, jocurile video.”</a:t>
            </a:r>
            <a:endParaRPr lang="ro-RO" b="1" u="sng"/>
          </a:p>
          <a:p>
            <a:endParaRPr lang="ro-RO" b="1" u="sng"/>
          </a:p>
          <a:p>
            <a:r>
              <a:rPr lang="ro-RO" b="1" u="sng"/>
              <a:t>OBIECTIV DIAPOZITIVE:</a:t>
            </a:r>
          </a:p>
          <a:p>
            <a:endParaRPr lang="ro-RO" b="1" u="sng"/>
          </a:p>
          <a:p>
            <a:pPr marL="0" marR="0" indent="0" algn="l" defTabSz="914400" rtl="0" eaLnBrk="1" fontAlgn="auto" latinLnBrk="0" hangingPunct="1">
              <a:lnSpc>
                <a:spcPct val="100000"/>
              </a:lnSpc>
              <a:spcBef>
                <a:spcPts val="0"/>
              </a:spcBef>
              <a:spcAft>
                <a:spcPts val="0"/>
              </a:spcAft>
              <a:buClrTx/>
              <a:buSzTx/>
              <a:buFontTx/>
              <a:buNone/>
              <a:tabLst/>
              <a:defRPr/>
            </a:pPr>
            <a:r>
              <a:rPr lang="ro-RO" sz="1200" kern="1200">
                <a:solidFill>
                  <a:schemeClr val="tx1"/>
                </a:solidFill>
                <a:effectLst/>
                <a:latin typeface="+mn-lt"/>
              </a:rPr>
              <a:t>Să prezinte scrierea de cod ca pe o activitate legată de interese din afara domeniului tehnic, ceea ce este mai probabil să suscite atenția tinerilor. Obiectivul este de a le pune imaginația în mișcare cu privire la modul în care pot transpune o pasiune într-un proiect de scriere de cod care îi poate ajuta să își dezvolte pasiunea respectivă. </a:t>
            </a:r>
            <a:endParaRPr lang="ro-RO" b="1" u="sng"/>
          </a:p>
          <a:p>
            <a:endParaRPr lang="ro-RO" b="1"/>
          </a:p>
          <a:p>
            <a:r>
              <a:rPr lang="ro-RO" b="1" u="sng"/>
              <a:t>NOTĂ FACILITATOR: </a:t>
            </a:r>
            <a:r>
              <a:rPr lang="ro-RO" b="0"/>
              <a:t>Cereți participanților să își împărtășească pasiunile și ideile</a:t>
            </a:r>
          </a:p>
        </p:txBody>
      </p:sp>
      <p:sp>
        <p:nvSpPr>
          <p:cNvPr id="4" name="Slide Number Placeholder 3"/>
          <p:cNvSpPr>
            <a:spLocks noGrp="1"/>
          </p:cNvSpPr>
          <p:nvPr>
            <p:ph type="sldNum" sz="quarter" idx="10"/>
          </p:nvPr>
        </p:nvSpPr>
        <p:spPr/>
        <p:txBody>
          <a:bodyPr/>
          <a:lstStyle/>
          <a:p>
            <a:fld id="{88F0EC2C-E6BA-F248-9EDA-113245C923E1}" type="slidenum">
              <a:rPr lang="en-US" smtClean="0"/>
              <a:t>12</a:t>
            </a:fld>
            <a:endParaRPr lang="ro-RO"/>
          </a:p>
        </p:txBody>
      </p:sp>
    </p:spTree>
    <p:extLst>
      <p:ext uri="{BB962C8B-B14F-4D97-AF65-F5344CB8AC3E}">
        <p14:creationId xmlns:p14="http://schemas.microsoft.com/office/powerpoint/2010/main" val="11884374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o-RO" b="1" u="sng"/>
              <a:t>MOSTRĂ DE SCENARIU:</a:t>
            </a:r>
          </a:p>
          <a:p>
            <a:endParaRPr lang="ro-RO" b="1" u="sng"/>
          </a:p>
          <a:p>
            <a:r>
              <a:rPr lang="ro-RO" b="0" u="none"/>
              <a:t>„Scrierea de cod poate face parte din toate activitățile care vă plac!”</a:t>
            </a:r>
          </a:p>
          <a:p>
            <a:endParaRPr lang="ro-RO" b="0" u="none" baseline="0"/>
          </a:p>
          <a:p>
            <a:r>
              <a:rPr lang="ro-RO" b="0" u="none" baseline="0"/>
              <a:t>*EXEMPLE DE MENȚIONAT</a:t>
            </a:r>
          </a:p>
          <a:p>
            <a:pPr marL="628650" lvl="1" indent="-171450">
              <a:buFont typeface="Arial"/>
              <a:buChar char="•"/>
            </a:pPr>
            <a:r>
              <a:rPr lang="ro-RO" sz="1200" kern="1200">
                <a:solidFill>
                  <a:schemeClr val="tx1"/>
                </a:solidFill>
                <a:effectLst/>
                <a:latin typeface="+mn-lt"/>
              </a:rPr>
              <a:t>Persoanele cărora le plac </a:t>
            </a:r>
            <a:r>
              <a:rPr lang="ro-RO" sz="1200" b="1" kern="1200">
                <a:solidFill>
                  <a:schemeClr val="tx1"/>
                </a:solidFill>
                <a:effectLst/>
                <a:latin typeface="+mn-lt"/>
              </a:rPr>
              <a:t>filmele </a:t>
            </a:r>
            <a:r>
              <a:rPr lang="ro-RO" sz="1200" kern="1200">
                <a:solidFill>
                  <a:schemeClr val="tx1"/>
                </a:solidFill>
                <a:effectLst/>
                <a:latin typeface="+mn-lt"/>
              </a:rPr>
              <a:t>pot crea o aplicație în care utilizatorii le evaluează și discută despre ele</a:t>
            </a:r>
            <a:endParaRPr lang="ro-RO">
              <a:effectLst/>
            </a:endParaRPr>
          </a:p>
          <a:p>
            <a:pPr marL="628650" lvl="1" indent="-171450">
              <a:buFont typeface="Arial"/>
              <a:buChar char="•"/>
            </a:pPr>
            <a:r>
              <a:rPr lang="ro-RO" sz="1200" kern="1200">
                <a:solidFill>
                  <a:schemeClr val="tx1"/>
                </a:solidFill>
                <a:effectLst/>
                <a:latin typeface="+mn-lt"/>
              </a:rPr>
              <a:t>O persoană căreia îi plac </a:t>
            </a:r>
            <a:r>
              <a:rPr lang="ro-RO" sz="1200" b="1" kern="1200">
                <a:solidFill>
                  <a:schemeClr val="tx1"/>
                </a:solidFill>
                <a:effectLst/>
                <a:latin typeface="+mn-lt"/>
              </a:rPr>
              <a:t>jocurile</a:t>
            </a:r>
            <a:r>
              <a:rPr lang="ro-RO" sz="1200" kern="1200">
                <a:solidFill>
                  <a:schemeClr val="tx1"/>
                </a:solidFill>
                <a:effectLst/>
                <a:latin typeface="+mn-lt"/>
              </a:rPr>
              <a:t> </a:t>
            </a:r>
            <a:r>
              <a:rPr lang="ro-RO" sz="1200" b="1" kern="1200">
                <a:solidFill>
                  <a:schemeClr val="tx1"/>
                </a:solidFill>
                <a:effectLst/>
                <a:latin typeface="+mn-lt"/>
              </a:rPr>
              <a:t>video </a:t>
            </a:r>
            <a:r>
              <a:rPr lang="ro-RO" sz="1200" kern="1200">
                <a:solidFill>
                  <a:schemeClr val="tx1"/>
                </a:solidFill>
                <a:effectLst/>
                <a:latin typeface="+mn-lt"/>
              </a:rPr>
              <a:t>își poate crea propriul joc</a:t>
            </a:r>
          </a:p>
          <a:p>
            <a:pPr marL="628650" lvl="1" indent="-171450">
              <a:buFont typeface="Arial"/>
              <a:buChar char="•"/>
            </a:pPr>
            <a:r>
              <a:rPr lang="ro-RO" sz="1200" kern="1200">
                <a:solidFill>
                  <a:schemeClr val="tx1"/>
                </a:solidFill>
                <a:effectLst/>
                <a:latin typeface="+mn-lt"/>
              </a:rPr>
              <a:t>O persoană căreia îi place </a:t>
            </a:r>
            <a:r>
              <a:rPr lang="ro-RO" sz="1200" b="1" kern="1200">
                <a:solidFill>
                  <a:schemeClr val="tx1"/>
                </a:solidFill>
                <a:effectLst/>
                <a:latin typeface="+mn-lt"/>
              </a:rPr>
              <a:t>sportul</a:t>
            </a:r>
            <a:r>
              <a:rPr lang="ro-RO" sz="1200" kern="1200">
                <a:solidFill>
                  <a:schemeClr val="tx1"/>
                </a:solidFill>
                <a:effectLst/>
                <a:latin typeface="+mn-lt"/>
              </a:rPr>
              <a:t> poate crea o aplicație care afișează statistici legate de echipa preferată </a:t>
            </a:r>
          </a:p>
          <a:p>
            <a:pPr marL="628650" lvl="1" indent="-171450">
              <a:buFont typeface="Arial"/>
              <a:buChar char="•"/>
            </a:pPr>
            <a:r>
              <a:rPr lang="ro-RO" sz="1200" kern="1200">
                <a:solidFill>
                  <a:schemeClr val="tx1"/>
                </a:solidFill>
                <a:effectLst/>
                <a:latin typeface="+mn-lt"/>
              </a:rPr>
              <a:t>Dacă unei persoane îi plac </a:t>
            </a:r>
            <a:r>
              <a:rPr lang="ro-RO" sz="1200" b="1" kern="1200">
                <a:solidFill>
                  <a:schemeClr val="tx1"/>
                </a:solidFill>
                <a:effectLst/>
                <a:latin typeface="+mn-lt"/>
              </a:rPr>
              <a:t>desenele animate și supereroii</a:t>
            </a:r>
            <a:r>
              <a:rPr lang="ro-RO" sz="1200" kern="1200">
                <a:solidFill>
                  <a:schemeClr val="tx1"/>
                </a:solidFill>
                <a:effectLst/>
                <a:latin typeface="+mn-lt"/>
              </a:rPr>
              <a:t>, poate crea un site web despre personajele sale preferate </a:t>
            </a:r>
            <a:endParaRPr lang="ro-RO">
              <a:effectLst/>
            </a:endParaRPr>
          </a:p>
          <a:p>
            <a:endParaRPr lang="ro-RO" b="1" u="sng"/>
          </a:p>
          <a:p>
            <a:r>
              <a:rPr lang="ro-RO" b="1" u="sng"/>
              <a:t>OBIECTIV DIAPOZITIVE:</a:t>
            </a:r>
          </a:p>
          <a:p>
            <a:endParaRPr lang="ro-RO" b="1" u="sng"/>
          </a:p>
          <a:p>
            <a:pPr marL="0" marR="0" indent="0" algn="l" defTabSz="914400" rtl="0" eaLnBrk="1" fontAlgn="auto" latinLnBrk="0" hangingPunct="1">
              <a:lnSpc>
                <a:spcPct val="100000"/>
              </a:lnSpc>
              <a:spcBef>
                <a:spcPts val="0"/>
              </a:spcBef>
              <a:spcAft>
                <a:spcPts val="0"/>
              </a:spcAft>
              <a:buClrTx/>
              <a:buSzTx/>
              <a:buFontTx/>
              <a:buNone/>
              <a:tabLst/>
              <a:defRPr/>
            </a:pPr>
            <a:r>
              <a:rPr lang="ro-RO" sz="1200" kern="1200">
                <a:solidFill>
                  <a:schemeClr val="tx1"/>
                </a:solidFill>
                <a:effectLst/>
                <a:latin typeface="+mn-lt"/>
              </a:rPr>
              <a:t>Să sublinieze faptul că vor descoperi nu doar noi modalități de a se distra în procesul de scriere de cod și de a-și testa capacitățile, ci și că lucrurile pe care le creează pot fi împărtășite și folosite împreună cu prietenii.</a:t>
            </a:r>
          </a:p>
          <a:p>
            <a:endParaRPr lang="ro-RO" b="1"/>
          </a:p>
          <a:p>
            <a:pPr marL="0" marR="0" indent="0" algn="l" defTabSz="914400" rtl="0" eaLnBrk="1" fontAlgn="auto" latinLnBrk="0" hangingPunct="1">
              <a:lnSpc>
                <a:spcPct val="100000"/>
              </a:lnSpc>
              <a:spcBef>
                <a:spcPts val="0"/>
              </a:spcBef>
              <a:spcAft>
                <a:spcPts val="0"/>
              </a:spcAft>
              <a:buClrTx/>
              <a:buSzTx/>
              <a:buFontTx/>
              <a:buNone/>
              <a:tabLst/>
              <a:defRPr/>
            </a:pPr>
            <a:endParaRPr lang="ro-RO"/>
          </a:p>
          <a:p>
            <a:endParaRPr lang="ro-RO"/>
          </a:p>
        </p:txBody>
      </p:sp>
      <p:sp>
        <p:nvSpPr>
          <p:cNvPr id="4" name="Slide Number Placeholder 3"/>
          <p:cNvSpPr>
            <a:spLocks noGrp="1"/>
          </p:cNvSpPr>
          <p:nvPr>
            <p:ph type="sldNum" sz="quarter" idx="10"/>
          </p:nvPr>
        </p:nvSpPr>
        <p:spPr/>
        <p:txBody>
          <a:bodyPr/>
          <a:lstStyle/>
          <a:p>
            <a:fld id="{88F0EC2C-E6BA-F248-9EDA-113245C923E1}" type="slidenum">
              <a:rPr lang="en-US" smtClean="0"/>
              <a:t>13</a:t>
            </a:fld>
            <a:endParaRPr lang="ro-RO"/>
          </a:p>
        </p:txBody>
      </p:sp>
    </p:spTree>
    <p:extLst>
      <p:ext uri="{BB962C8B-B14F-4D97-AF65-F5344CB8AC3E}">
        <p14:creationId xmlns:p14="http://schemas.microsoft.com/office/powerpoint/2010/main" val="7133974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ro-RO" b="1" u="sng" dirty="0"/>
              <a:t>MOSTRĂ DE SCENARIU:</a:t>
            </a:r>
          </a:p>
          <a:p>
            <a:endParaRPr lang="ro-RO" b="1" u="sng" dirty="0"/>
          </a:p>
          <a:p>
            <a:pPr marL="0" marR="0" lvl="0" indent="0" algn="l" defTabSz="914400" rtl="0" eaLnBrk="1" fontAlgn="auto" latinLnBrk="0" hangingPunct="1">
              <a:lnSpc>
                <a:spcPct val="100000"/>
              </a:lnSpc>
              <a:spcBef>
                <a:spcPts val="0"/>
              </a:spcBef>
              <a:spcAft>
                <a:spcPts val="0"/>
              </a:spcAft>
              <a:buClrTx/>
              <a:buSzTx/>
              <a:buFontTx/>
              <a:buNone/>
              <a:tabLst/>
              <a:defRPr/>
            </a:pPr>
            <a:r>
              <a:rPr lang="ro-RO" b="0" u="none" dirty="0"/>
              <a:t>„Sunteți pregătiți să începeți scrierea de cod? Să începem!” </a:t>
            </a:r>
            <a:r>
              <a:rPr lang="ro-RO" dirty="0"/>
              <a:t>„În cadrul evenimentului</a:t>
            </a:r>
            <a:r>
              <a:rPr lang="ro-RO" b="0" u="none" dirty="0"/>
              <a:t> </a:t>
            </a:r>
            <a:r>
              <a:rPr lang="ro-RO" sz="1200" dirty="0">
                <a:solidFill>
                  <a:schemeClr val="bg1"/>
                </a:solidFill>
                <a:latin typeface="Segoe UI Light" panose="020B0502040204020203" pitchFamily="34" charset="0"/>
              </a:rPr>
              <a:t>Hour of Code</a:t>
            </a:r>
            <a:r>
              <a:rPr lang="ro-RO" dirty="0"/>
              <a:t>™ de astăzi</a:t>
            </a:r>
            <a:r>
              <a:rPr lang="ro-RO" b="0" u="none" baseline="0" dirty="0"/>
              <a:t>, vom învăța cu ajutorul unui</a:t>
            </a:r>
            <a:r>
              <a:rPr lang="ro-RO" sz="1200" kern="1200" dirty="0">
                <a:solidFill>
                  <a:schemeClr val="tx1"/>
                </a:solidFill>
                <a:effectLst/>
                <a:latin typeface="+mn-lt"/>
              </a:rPr>
              <a:t> tutorial inspirat din jocul Minecraft</a:t>
            </a:r>
            <a:r>
              <a:rPr lang="ro-RO" b="0" u="none" baseline="0" dirty="0"/>
              <a:t>! Tutorialul </a:t>
            </a:r>
            <a:r>
              <a:rPr lang="ro-RO" sz="1200" kern="1200" dirty="0">
                <a:solidFill>
                  <a:schemeClr val="tx1"/>
                </a:solidFill>
                <a:effectLst/>
                <a:latin typeface="+mn-lt"/>
              </a:rPr>
              <a:t>folosește personaje și concepte din jocul video Minecraft, dar nu este vorba despre jocul propriu-zis.</a:t>
            </a:r>
            <a:r>
              <a:rPr lang="ro-RO" dirty="0"/>
              <a:t>” </a:t>
            </a:r>
            <a:r>
              <a:rPr lang="ro-RO" sz="1200" kern="1200" dirty="0">
                <a:solidFill>
                  <a:schemeClr val="tx1"/>
                </a:solidFill>
                <a:effectLst/>
                <a:latin typeface="+mn-lt"/>
              </a:rPr>
              <a:t>În tutorialul Hour of Code™ Minecraft, veți face cunoștință cu „Agentul” și veți învăța și folosi tehnici de scriere de cod, cum ar fi bucle, depanare și funcții, pentru a crea propriile voastre soluții la puzzle-uri, urmărind cum execută Agentul comenzile voastre.”</a:t>
            </a:r>
            <a:endParaRPr lang="ro-RO" sz="1200" b="0" baseline="0" dirty="0"/>
          </a:p>
          <a:p>
            <a:endParaRPr lang="ro-RO" b="0" u="none" dirty="0"/>
          </a:p>
          <a:p>
            <a:pPr marL="0" marR="0" lvl="0" indent="0" algn="l" defTabSz="914400" rtl="0" eaLnBrk="1" fontAlgn="auto" latinLnBrk="0" hangingPunct="1">
              <a:lnSpc>
                <a:spcPct val="100000"/>
              </a:lnSpc>
              <a:spcBef>
                <a:spcPts val="0"/>
              </a:spcBef>
              <a:spcAft>
                <a:spcPts val="0"/>
              </a:spcAft>
              <a:buClrTx/>
              <a:buSzTx/>
              <a:buFontTx/>
              <a:buNone/>
              <a:tabLst/>
              <a:defRPr/>
            </a:pPr>
            <a:r>
              <a:rPr lang="ro-RO" sz="1200" b="0" u="none" baseline="0" dirty="0"/>
              <a:t>„Veți avea ___ ca timp pentru a vă juca astăzi. Dacă vă împotmoliți, aveți răbdare, încercați o altă modalitate de a rezolva problema. Apoi, cereți ajutorul unui vecin și, în sfârșit, dacă aveți nevoie de ajutor din partea mea, [ridicați mâna, ridicați un deget etc.]. </a:t>
            </a:r>
          </a:p>
          <a:p>
            <a:pPr marL="0" marR="0" lvl="0" indent="0" algn="l" defTabSz="914400" rtl="0" eaLnBrk="1" fontAlgn="auto" latinLnBrk="0" hangingPunct="1">
              <a:lnSpc>
                <a:spcPct val="100000"/>
              </a:lnSpc>
              <a:spcBef>
                <a:spcPts val="0"/>
              </a:spcBef>
              <a:spcAft>
                <a:spcPts val="0"/>
              </a:spcAft>
              <a:buClrTx/>
              <a:buSzTx/>
              <a:buFontTx/>
              <a:buNone/>
              <a:tabLst/>
              <a:defRPr/>
            </a:pPr>
            <a:endParaRPr lang="ro-RO" sz="1200" b="0" u="none"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ro-RO" sz="1200" b="0" u="none" baseline="0" dirty="0"/>
              <a:t>Nu uitați să folosiți căștile!”</a:t>
            </a:r>
            <a:endParaRPr lang="ro-RO" sz="1200" b="0" u="none" dirty="0"/>
          </a:p>
          <a:p>
            <a:endParaRPr lang="ro-RO" b="0" u="none" dirty="0"/>
          </a:p>
          <a:p>
            <a:endParaRPr lang="ro-RO" b="1" u="sng" dirty="0"/>
          </a:p>
          <a:p>
            <a:r>
              <a:rPr lang="ro-RO" b="1" u="sng" dirty="0"/>
              <a:t>OBIECTIV DIAPOZITIVE:</a:t>
            </a:r>
          </a:p>
          <a:p>
            <a:pPr marL="0" marR="0" lvl="0" indent="0" algn="l" defTabSz="914400" rtl="0" eaLnBrk="1" fontAlgn="auto" latinLnBrk="0" hangingPunct="1">
              <a:lnSpc>
                <a:spcPct val="100000"/>
              </a:lnSpc>
              <a:spcBef>
                <a:spcPts val="0"/>
              </a:spcBef>
              <a:spcAft>
                <a:spcPts val="0"/>
              </a:spcAft>
              <a:buClrTx/>
              <a:buSzTx/>
              <a:buFontTx/>
              <a:buNone/>
              <a:tabLst/>
              <a:defRPr/>
            </a:pPr>
            <a:endParaRPr lang="ro-RO" b="0" u="none" dirty="0"/>
          </a:p>
          <a:p>
            <a:pPr marL="0" marR="0" lvl="0" indent="0" algn="l" defTabSz="914400" rtl="0" eaLnBrk="1" fontAlgn="auto" latinLnBrk="0" hangingPunct="1">
              <a:lnSpc>
                <a:spcPct val="100000"/>
              </a:lnSpc>
              <a:spcBef>
                <a:spcPts val="0"/>
              </a:spcBef>
              <a:spcAft>
                <a:spcPts val="0"/>
              </a:spcAft>
              <a:buClrTx/>
              <a:buSzTx/>
              <a:buFontTx/>
              <a:buNone/>
              <a:tabLst/>
              <a:defRPr/>
            </a:pPr>
            <a:r>
              <a:rPr lang="ro-RO" dirty="0"/>
              <a:t>Să prezinte Hour of Code™</a:t>
            </a:r>
          </a:p>
          <a:p>
            <a:endParaRPr lang="ro-RO" b="1" dirty="0"/>
          </a:p>
          <a:p>
            <a:pPr marL="0" marR="0" lvl="0" indent="0" algn="l" defTabSz="914400" rtl="0" eaLnBrk="1" fontAlgn="auto" latinLnBrk="0" hangingPunct="1">
              <a:lnSpc>
                <a:spcPct val="100000"/>
              </a:lnSpc>
              <a:spcBef>
                <a:spcPts val="0"/>
              </a:spcBef>
              <a:spcAft>
                <a:spcPts val="0"/>
              </a:spcAft>
              <a:buClrTx/>
              <a:buSzTx/>
              <a:buFontTx/>
              <a:buNone/>
              <a:tabLst/>
              <a:defRPr/>
            </a:pPr>
            <a:r>
              <a:rPr lang="ro-RO" b="1" u="sng" dirty="0"/>
              <a:t>NOTĂ FACILITATOR:</a:t>
            </a:r>
          </a:p>
          <a:p>
            <a:pPr>
              <a:defRPr/>
            </a:pPr>
            <a:r>
              <a:rPr lang="ro-RO" b="0" dirty="0"/>
              <a:t>Sunt disponibile mai multe tutoriale Minecraft. </a:t>
            </a:r>
            <a:r>
              <a:rPr lang="ro-RO" dirty="0"/>
              <a:t>Începeți cu tutorialul din acest an și folosiți celelalte tutoriale dacă rămâne timp.</a:t>
            </a:r>
            <a:r>
              <a:rPr lang="ro-RO" b="0" dirty="0"/>
              <a:t> Fiecare tutorial predă diverse concepte, astfel că parcurgerea tuturor tutorialelor este o idee excelentă!</a:t>
            </a:r>
            <a:r>
              <a:rPr lang="ro-RO" dirty="0"/>
              <a:t> </a:t>
            </a:r>
            <a:endParaRPr lang="ro-RO" b="0" dirty="0"/>
          </a:p>
          <a:p>
            <a:endParaRPr lang="ro-RO" sz="1200" b="1" u="sng" kern="1200" baseline="0" dirty="0">
              <a:solidFill>
                <a:schemeClr val="tx1"/>
              </a:solidFill>
              <a:effectLst/>
              <a:latin typeface="+mn-lt"/>
              <a:ea typeface="+mn-ea"/>
              <a:cs typeface="+mn-cs"/>
            </a:endParaRPr>
          </a:p>
          <a:p>
            <a:r>
              <a:rPr lang="ro-RO" sz="1200" kern="1200" dirty="0">
                <a:solidFill>
                  <a:schemeClr val="tx1"/>
                </a:solidFill>
                <a:effectLst/>
                <a:latin typeface="+mn-lt"/>
              </a:rPr>
              <a:t>Dacă nu puteți oferi fiecărui participant propriul dispozitiv, încercați să formați perechi și să se rotească în fiecare etapă a fiecărei lecții, astfel ca ambii cursanți să aibă posibilitatea de a fi activi și de a participa la lecție. Sugerăm ca fiecare să lucreze de unul singur la puzzle-uri. </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ro-RO" sz="1200" kern="1200" dirty="0">
                <a:solidFill>
                  <a:schemeClr val="tx1"/>
                </a:solidFill>
                <a:effectLst/>
                <a:latin typeface="+mn-lt"/>
              </a:rPr>
              <a:t>După 15 minute, felicitați grupul pentru progresul făcut și pentru secvențele de cod scrise.</a:t>
            </a:r>
          </a:p>
          <a:p>
            <a:pPr marL="171450" marR="0" lvl="0" indent="-171450" algn="l" defTabSz="914400" rtl="0" eaLnBrk="1" fontAlgn="auto" latinLnBrk="0" hangingPunct="1">
              <a:lnSpc>
                <a:spcPct val="100000"/>
              </a:lnSpc>
              <a:spcBef>
                <a:spcPts val="0"/>
              </a:spcBef>
              <a:spcAft>
                <a:spcPts val="0"/>
              </a:spcAft>
              <a:buClrTx/>
              <a:buSzTx/>
              <a:buFont typeface="Arial"/>
              <a:buChar char="•"/>
              <a:tabLst/>
              <a:defRPr/>
            </a:pPr>
            <a:r>
              <a:rPr lang="ro-RO" sz="1200" b="0" u="none" kern="1200" dirty="0">
                <a:solidFill>
                  <a:schemeClr val="tx1"/>
                </a:solidFill>
                <a:effectLst/>
                <a:latin typeface="+mn-lt"/>
              </a:rPr>
              <a:t>În cazul participanților care finalizează tutorialul și/sau sunt mai avansați, invitați-i să parcurgă tutorialul folosind </a:t>
            </a:r>
            <a:r>
              <a:rPr lang="ro-RO" sz="1200" b="1" u="none" kern="1200" dirty="0">
                <a:solidFill>
                  <a:schemeClr val="tx1"/>
                </a:solidFill>
                <a:effectLst/>
                <a:latin typeface="+mn-lt"/>
              </a:rPr>
              <a:t>Diamond Path </a:t>
            </a:r>
            <a:r>
              <a:rPr lang="ro-RO" sz="1200" b="0" u="none" kern="1200" dirty="0">
                <a:solidFill>
                  <a:schemeClr val="tx1"/>
                </a:solidFill>
                <a:effectLst/>
                <a:latin typeface="+mn-lt"/>
              </a:rPr>
              <a:t>, care include provocări suplimentare de scriere de cod pe care trebuie să le finalizeze pentru a colecta diamantul de la fiecare nivel.</a:t>
            </a:r>
            <a:endParaRPr lang="ro-RO" b="0" u="none"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ro-RO"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ro-RO" b="0" dirty="0"/>
          </a:p>
          <a:p>
            <a:r>
              <a:rPr lang="ro-RO" dirty="0"/>
              <a:t> </a:t>
            </a:r>
          </a:p>
        </p:txBody>
      </p:sp>
      <p:sp>
        <p:nvSpPr>
          <p:cNvPr id="4" name="Slide Number Placeholder 3"/>
          <p:cNvSpPr>
            <a:spLocks noGrp="1"/>
          </p:cNvSpPr>
          <p:nvPr>
            <p:ph type="sldNum" sz="quarter" idx="10"/>
          </p:nvPr>
        </p:nvSpPr>
        <p:spPr/>
        <p:txBody>
          <a:bodyPr/>
          <a:lstStyle/>
          <a:p>
            <a:fld id="{88F0EC2C-E6BA-F248-9EDA-113245C923E1}" type="slidenum">
              <a:rPr lang="en-US" smtClean="0"/>
              <a:t>14</a:t>
            </a:fld>
            <a:endParaRPr lang="ro-RO"/>
          </a:p>
        </p:txBody>
      </p:sp>
    </p:spTree>
    <p:extLst>
      <p:ext uri="{BB962C8B-B14F-4D97-AF65-F5344CB8AC3E}">
        <p14:creationId xmlns:p14="http://schemas.microsoft.com/office/powerpoint/2010/main" val="11631269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o-RO" b="1" u="sng" dirty="0"/>
              <a:t>MOSTRĂ DE SCENARIU:</a:t>
            </a:r>
            <a:endParaRPr lang="ro-RO" b="0" u="none" dirty="0"/>
          </a:p>
          <a:p>
            <a:endParaRPr lang="ro-RO" b="0" u="none" dirty="0"/>
          </a:p>
          <a:p>
            <a:r>
              <a:rPr lang="ro-RO" dirty="0"/>
              <a:t>„Acum accesați adresa</a:t>
            </a:r>
            <a:r>
              <a:rPr lang="ro-RO" b="0" u="none" dirty="0"/>
              <a:t> </a:t>
            </a:r>
            <a:r>
              <a:rPr lang="ro-RO" sz="1200" b="0" u="none" dirty="0">
                <a:solidFill>
                  <a:schemeClr val="bg1"/>
                </a:solidFill>
                <a:latin typeface="Segoe Pro Light" charset="0"/>
              </a:rPr>
              <a:t>code.org</a:t>
            </a:r>
            <a:r>
              <a:rPr lang="ro-RO" sz="1200" dirty="0">
                <a:solidFill>
                  <a:schemeClr val="bg1"/>
                </a:solidFill>
                <a:latin typeface="Segoe Pro Light" charset="0"/>
              </a:rPr>
              <a:t>/Minecraft</a:t>
            </a:r>
            <a:r>
              <a:rPr lang="ro-RO" dirty="0"/>
              <a:t> </a:t>
            </a:r>
            <a:r>
              <a:rPr lang="ro-RO" b="0" u="none" baseline="0" dirty="0"/>
              <a:t>pentru a găsi tutorialul „</a:t>
            </a:r>
            <a:r>
              <a:rPr lang="ro-RO" sz="1200" kern="1200" dirty="0">
                <a:solidFill>
                  <a:schemeClr val="tx1"/>
                </a:solidFill>
                <a:effectLst/>
                <a:latin typeface="+mn-lt"/>
              </a:rPr>
              <a:t>Minecraft Hour of Code™ Hero’s Journey” </a:t>
            </a:r>
            <a:r>
              <a:rPr lang="ro-RO" b="0" u="none" baseline="0" dirty="0"/>
              <a:t>și ÎNCEPEȚI! ”</a:t>
            </a:r>
            <a:endParaRPr lang="ro-RO" b="1" u="sng" dirty="0"/>
          </a:p>
          <a:p>
            <a:endParaRPr lang="ro-RO" b="1" u="sng" dirty="0"/>
          </a:p>
          <a:p>
            <a:pPr marL="0" marR="0" indent="0" algn="l" defTabSz="914400" rtl="0" eaLnBrk="1" fontAlgn="auto" latinLnBrk="0" hangingPunct="1">
              <a:lnSpc>
                <a:spcPct val="100000"/>
              </a:lnSpc>
              <a:spcBef>
                <a:spcPts val="0"/>
              </a:spcBef>
              <a:spcAft>
                <a:spcPts val="0"/>
              </a:spcAft>
              <a:buClrTx/>
              <a:buSzTx/>
              <a:buFontTx/>
              <a:buNone/>
              <a:tabLst/>
              <a:defRPr/>
            </a:pPr>
            <a:r>
              <a:rPr lang="ro-RO" b="1" u="sng" dirty="0"/>
              <a:t>OBIECTIV DIAPOZITIVE:</a:t>
            </a:r>
          </a:p>
          <a:p>
            <a:pPr marL="0" marR="0" indent="0" algn="l" defTabSz="914400" rtl="0" eaLnBrk="1" fontAlgn="auto" latinLnBrk="0" hangingPunct="1">
              <a:lnSpc>
                <a:spcPct val="100000"/>
              </a:lnSpc>
              <a:spcBef>
                <a:spcPts val="0"/>
              </a:spcBef>
              <a:spcAft>
                <a:spcPts val="0"/>
              </a:spcAft>
              <a:buClrTx/>
              <a:buSzTx/>
              <a:buFontTx/>
              <a:buNone/>
              <a:tabLst/>
              <a:defRPr/>
            </a:pPr>
            <a:endParaRPr lang="ro-RO" b="1" u="sng" dirty="0"/>
          </a:p>
          <a:p>
            <a:pPr marL="0" marR="0" indent="0" algn="l" defTabSz="914400" rtl="0" eaLnBrk="1" fontAlgn="auto" latinLnBrk="0" hangingPunct="1">
              <a:lnSpc>
                <a:spcPct val="100000"/>
              </a:lnSpc>
              <a:spcBef>
                <a:spcPts val="0"/>
              </a:spcBef>
              <a:spcAft>
                <a:spcPts val="0"/>
              </a:spcAft>
              <a:buClrTx/>
              <a:buSzTx/>
              <a:buFontTx/>
              <a:buNone/>
              <a:tabLst/>
              <a:defRPr/>
            </a:pPr>
            <a:r>
              <a:rPr lang="ro-RO" b="0" u="none" dirty="0"/>
              <a:t>Să dea participanților timp să acceseze tutorialul.</a:t>
            </a:r>
          </a:p>
          <a:p>
            <a:pPr marL="0" marR="0" indent="0" algn="l" defTabSz="914400" rtl="0" eaLnBrk="1" fontAlgn="auto" latinLnBrk="0" hangingPunct="1">
              <a:lnSpc>
                <a:spcPct val="100000"/>
              </a:lnSpc>
              <a:spcBef>
                <a:spcPts val="0"/>
              </a:spcBef>
              <a:spcAft>
                <a:spcPts val="0"/>
              </a:spcAft>
              <a:buClrTx/>
              <a:buSzTx/>
              <a:buFontTx/>
              <a:buNone/>
              <a:tabLst/>
              <a:defRPr/>
            </a:pPr>
            <a:endParaRPr lang="ro-RO" b="0" u="none" baseline="0" dirty="0"/>
          </a:p>
          <a:p>
            <a:r>
              <a:rPr lang="ro-RO" b="1" u="sng" baseline="0" dirty="0"/>
              <a:t>NOTĂ FACILITATOR: </a:t>
            </a:r>
          </a:p>
          <a:p>
            <a:pPr marL="628650" lvl="1" indent="-171450">
              <a:buFont typeface="Arial"/>
              <a:buChar char="•"/>
            </a:pPr>
            <a:r>
              <a:rPr lang="ro-RO" dirty="0"/>
              <a:t>Păstrați acest diapozitiv afișat pe parcursul tutorialului și treceți la diapozitivul următor </a:t>
            </a:r>
            <a:r>
              <a:rPr lang="ro-RO" i="1" dirty="0"/>
              <a:t>doar</a:t>
            </a:r>
            <a:r>
              <a:rPr lang="ro-RO" dirty="0"/>
              <a:t> atunci când grupul se apropie de finalul tutorialului</a:t>
            </a:r>
          </a:p>
          <a:p>
            <a:pPr marL="628650" lvl="1" indent="-171450">
              <a:buFont typeface="Arial"/>
              <a:buChar char="•"/>
            </a:pPr>
            <a:r>
              <a:rPr lang="ro-RO" sz="1200" kern="1200" dirty="0">
                <a:solidFill>
                  <a:schemeClr val="tx1"/>
                </a:solidFill>
                <a:effectLst/>
                <a:latin typeface="+mn-lt"/>
              </a:rPr>
              <a:t>Dacă participanții se conectează la tutorial, progresul va fi salvat pe niveluri și aceștia pot reveni dacă nu îl finalizează. </a:t>
            </a:r>
          </a:p>
          <a:p>
            <a:pPr marL="628650" lvl="1" indent="-171450">
              <a:buFont typeface="Arial"/>
              <a:buChar char="•"/>
            </a:pPr>
            <a:r>
              <a:rPr lang="ro-RO" sz="1200" kern="1200" dirty="0">
                <a:solidFill>
                  <a:schemeClr val="tx1"/>
                </a:solidFill>
                <a:effectLst/>
                <a:latin typeface="+mn-lt"/>
              </a:rPr>
              <a:t>Deoarece jocul și spațiul de construit sunt gratuite, fiți conștient de riscurile asociate tinerilor și conținutului generat de utilizator.</a:t>
            </a:r>
            <a:endParaRPr lang="ro-RO" baseline="0" dirty="0"/>
          </a:p>
          <a:p>
            <a:pPr marL="0" lvl="0" indent="0">
              <a:buFont typeface="Arial"/>
              <a:buNone/>
            </a:pPr>
            <a:endParaRPr lang="ro-RO" baseline="0" dirty="0">
              <a:highlight>
                <a:srgbClr val="FFFF00"/>
              </a:highlight>
            </a:endParaRPr>
          </a:p>
          <a:p>
            <a:pPr marL="0" lvl="0" indent="0">
              <a:buFont typeface="Arial"/>
              <a:buNone/>
            </a:pPr>
            <a:r>
              <a:rPr lang="ro-RO" b="1" u="sng" baseline="0" dirty="0">
                <a:highlight>
                  <a:srgbClr val="FFFF00"/>
                </a:highlight>
              </a:rPr>
              <a:t>DACĂ DISPUNEȚI DE TIMP LIMITAT:</a:t>
            </a:r>
          </a:p>
          <a:p>
            <a:pPr marL="628650" lvl="1" indent="-171450">
              <a:buFont typeface="Arial"/>
              <a:buChar char="•"/>
            </a:pPr>
            <a:r>
              <a:rPr lang="ro-RO" sz="1200" kern="1200" dirty="0">
                <a:solidFill>
                  <a:schemeClr val="tx1"/>
                </a:solidFill>
                <a:effectLst/>
                <a:highlight>
                  <a:srgbClr val="FFFF00"/>
                </a:highlight>
                <a:latin typeface="+mn-lt"/>
              </a:rPr>
              <a:t>Finalizați cât mai multe puzzle-uri puteți. Copiii cu aptitudini tehnice le pot finaliza pe toate în 50 - 60 de minute.</a:t>
            </a:r>
          </a:p>
          <a:p>
            <a:pPr marL="628650" lvl="1" indent="-171450">
              <a:buFont typeface="Arial"/>
              <a:buChar char="•"/>
            </a:pPr>
            <a:r>
              <a:rPr lang="ro-RO" sz="1200" kern="1200" dirty="0">
                <a:solidFill>
                  <a:schemeClr val="tx1"/>
                </a:solidFill>
                <a:effectLst/>
                <a:highlight>
                  <a:srgbClr val="FFFF00"/>
                </a:highlight>
                <a:latin typeface="+mn-lt"/>
              </a:rPr>
              <a:t>Felicitați elevii pentru ceea ce au realizat și reamintiți-le că pot scrie din nou cod de acasă.</a:t>
            </a:r>
          </a:p>
          <a:p>
            <a:pPr marL="0" marR="0" lvl="0" indent="0" algn="l" defTabSz="914400" rtl="0" eaLnBrk="1" fontAlgn="auto" latinLnBrk="0" hangingPunct="1">
              <a:lnSpc>
                <a:spcPct val="100000"/>
              </a:lnSpc>
              <a:spcBef>
                <a:spcPts val="0"/>
              </a:spcBef>
              <a:spcAft>
                <a:spcPts val="0"/>
              </a:spcAft>
              <a:buClrTx/>
              <a:buSzTx/>
              <a:buFontTx/>
              <a:buNone/>
              <a:tabLst/>
              <a:defRPr/>
            </a:pPr>
            <a:endParaRPr lang="ro-RO" baseline="0" dirty="0">
              <a:highlight>
                <a:srgbClr val="FFFF00"/>
              </a:highligh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ro-RO" b="1" u="sng" baseline="0" dirty="0">
                <a:highlight>
                  <a:srgbClr val="FFFF00"/>
                </a:highlight>
              </a:rPr>
              <a:t>DACĂ DISPUNEȚI DE TIMP SUPLIMENTAR:</a:t>
            </a:r>
          </a:p>
          <a:p>
            <a:pPr marL="628650" lvl="1" indent="-171450">
              <a:buFont typeface="Arial" panose="020B0604020202020204" pitchFamily="34" charset="0"/>
              <a:buChar char="•"/>
            </a:pPr>
            <a:r>
              <a:rPr lang="ro-RO" sz="1200" kern="1200" dirty="0">
                <a:solidFill>
                  <a:schemeClr val="tx1"/>
                </a:solidFill>
                <a:effectLst/>
                <a:latin typeface="+mn-lt"/>
              </a:rPr>
              <a:t>Cereți elevilor să continue să creeze în ultimul puzzle pentru posibilități de joc timp de mai multe ore. </a:t>
            </a:r>
          </a:p>
          <a:p>
            <a:pPr marL="628650" lvl="1" indent="-171450">
              <a:buFont typeface="Arial" panose="020B0604020202020204" pitchFamily="34" charset="0"/>
              <a:buChar char="•"/>
            </a:pPr>
            <a:r>
              <a:rPr lang="ro-RO" sz="1200" kern="1200" dirty="0">
                <a:solidFill>
                  <a:schemeClr val="tx1"/>
                </a:solidFill>
                <a:effectLst/>
                <a:latin typeface="+mn-lt"/>
              </a:rPr>
              <a:t>Cereți elevilor să parcurgă din nou toate puzzle-urile și provocați-i să rezolve puzzle-urile într-un alt mod. Aceasta întărește ideea de distracție și oferă oportunități interesante pentru iterare și experimentare.</a:t>
            </a:r>
          </a:p>
          <a:p>
            <a:pPr marL="628650" lvl="1" indent="-171450">
              <a:buFont typeface="Arial" panose="020B0604020202020204" pitchFamily="34" charset="0"/>
              <a:buChar char="•"/>
            </a:pPr>
            <a:r>
              <a:rPr lang="ro-RO" sz="1200" b="0" u="none" kern="1200" dirty="0">
                <a:solidFill>
                  <a:schemeClr val="tx1"/>
                </a:solidFill>
                <a:effectLst/>
                <a:latin typeface="+mn-lt"/>
              </a:rPr>
              <a:t>Îndrumați elevii să joace „Minecraft Hour of Code™ Adventurer” și/sau „Minecraft Hour of Code™ Designer”.</a:t>
            </a:r>
            <a:endParaRPr lang="ro-RO" b="0" u="none" dirty="0"/>
          </a:p>
          <a:p>
            <a:endParaRPr lang="ro-RO" b="1" dirty="0"/>
          </a:p>
        </p:txBody>
      </p:sp>
      <p:sp>
        <p:nvSpPr>
          <p:cNvPr id="4" name="Slide Number Placeholder 3"/>
          <p:cNvSpPr>
            <a:spLocks noGrp="1"/>
          </p:cNvSpPr>
          <p:nvPr>
            <p:ph type="sldNum" sz="quarter" idx="10"/>
          </p:nvPr>
        </p:nvSpPr>
        <p:spPr/>
        <p:txBody>
          <a:bodyPr/>
          <a:lstStyle/>
          <a:p>
            <a:fld id="{88F0EC2C-E6BA-F248-9EDA-113245C923E1}" type="slidenum">
              <a:rPr lang="en-US" smtClean="0"/>
              <a:t>15</a:t>
            </a:fld>
            <a:endParaRPr lang="ro-RO"/>
          </a:p>
        </p:txBody>
      </p:sp>
    </p:spTree>
    <p:extLst>
      <p:ext uri="{BB962C8B-B14F-4D97-AF65-F5344CB8AC3E}">
        <p14:creationId xmlns:p14="http://schemas.microsoft.com/office/powerpoint/2010/main" val="25551399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o-RO" b="1" u="sng"/>
              <a:t>MOSTRĂ DE SCENARIU:</a:t>
            </a:r>
          </a:p>
          <a:p>
            <a:endParaRPr lang="ro-RO" b="1" u="sng"/>
          </a:p>
          <a:p>
            <a:r>
              <a:rPr lang="ro-RO" b="0" u="none"/>
              <a:t>„Atenție! Mai aveți doar cinci minute pentru a finaliza! </a:t>
            </a:r>
          </a:p>
          <a:p>
            <a:r>
              <a:rPr lang="ro-RO" b="0" u="none"/>
              <a:t>[dacă accesul la dispozitive și la internet este facil, adăugați] Și nu uitați, puteți continua să învățați scrierea de cod cu Minecraft mai târziu.”</a:t>
            </a:r>
          </a:p>
          <a:p>
            <a:endParaRPr lang="ro-RO" b="1" u="sng"/>
          </a:p>
          <a:p>
            <a:pPr marL="0" marR="0" indent="0" algn="l" defTabSz="914400" rtl="0" eaLnBrk="1" fontAlgn="auto" latinLnBrk="0" hangingPunct="1">
              <a:lnSpc>
                <a:spcPct val="100000"/>
              </a:lnSpc>
              <a:spcBef>
                <a:spcPts val="0"/>
              </a:spcBef>
              <a:spcAft>
                <a:spcPts val="0"/>
              </a:spcAft>
              <a:buClrTx/>
              <a:buSzTx/>
              <a:buFontTx/>
              <a:buNone/>
              <a:tabLst/>
              <a:defRPr/>
            </a:pPr>
            <a:r>
              <a:rPr lang="ro-RO" b="1" u="sng"/>
              <a:t>OBIECTIV DIAPOZITIVE:</a:t>
            </a:r>
            <a:endParaRPr lang="ro-RO" b="0" u="none"/>
          </a:p>
          <a:p>
            <a:pPr marL="0" marR="0" indent="0" algn="l" defTabSz="914400" rtl="0" eaLnBrk="1" fontAlgn="auto" latinLnBrk="0" hangingPunct="1">
              <a:lnSpc>
                <a:spcPct val="100000"/>
              </a:lnSpc>
              <a:spcBef>
                <a:spcPts val="0"/>
              </a:spcBef>
              <a:spcAft>
                <a:spcPts val="0"/>
              </a:spcAft>
              <a:buClrTx/>
              <a:buSzTx/>
              <a:buFontTx/>
              <a:buNone/>
              <a:tabLst/>
              <a:defRPr/>
            </a:pPr>
            <a:endParaRPr lang="ro-RO" b="1" u="sng"/>
          </a:p>
          <a:p>
            <a:r>
              <a:rPr lang="ro-RO" b="0" u="none"/>
              <a:t>Să atenționeze participanții că timpul alocat se apropie de sfârșit și tutorialul este aproape de încheiere.</a:t>
            </a:r>
          </a:p>
          <a:p>
            <a:endParaRPr lang="ro-RO" b="1"/>
          </a:p>
          <a:p>
            <a:endParaRPr lang="ro-RO"/>
          </a:p>
        </p:txBody>
      </p:sp>
      <p:sp>
        <p:nvSpPr>
          <p:cNvPr id="4" name="Slide Number Placeholder 3"/>
          <p:cNvSpPr>
            <a:spLocks noGrp="1"/>
          </p:cNvSpPr>
          <p:nvPr>
            <p:ph type="sldNum" sz="quarter" idx="10"/>
          </p:nvPr>
        </p:nvSpPr>
        <p:spPr/>
        <p:txBody>
          <a:bodyPr/>
          <a:lstStyle/>
          <a:p>
            <a:fld id="{88F0EC2C-E6BA-F248-9EDA-113245C923E1}" type="slidenum">
              <a:rPr lang="en-US" smtClean="0"/>
              <a:t>16</a:t>
            </a:fld>
            <a:endParaRPr lang="ro-RO"/>
          </a:p>
        </p:txBody>
      </p:sp>
    </p:spTree>
    <p:extLst>
      <p:ext uri="{BB962C8B-B14F-4D97-AF65-F5344CB8AC3E}">
        <p14:creationId xmlns:p14="http://schemas.microsoft.com/office/powerpoint/2010/main" val="1961085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ro-RO" b="1" u="sng"/>
              <a:t>MOSTRĂ DE SCENARIU:</a:t>
            </a:r>
          </a:p>
          <a:p>
            <a:endParaRPr lang="ro-RO" b="0" u="none" baseline="0"/>
          </a:p>
          <a:p>
            <a:r>
              <a:rPr lang="ro-RO" b="0" u="none" baseline="0"/>
              <a:t>„Haideți să ne întoarcem la conversația pe care am avut-o înainte. Vi s-a schimbat concepția despre scrierea de cod?”</a:t>
            </a:r>
          </a:p>
          <a:p>
            <a:pPr marL="628650" lvl="1" indent="-171450">
              <a:buFont typeface="Arial"/>
              <a:buChar char="•"/>
            </a:pPr>
            <a:r>
              <a:rPr lang="ro-RO"/>
              <a:t>Cum veți răspunde la întrebarea „Ce este scrierea de cod?” dacă vă întreabă membrii familiei sau un prieten?</a:t>
            </a:r>
          </a:p>
          <a:p>
            <a:pPr marL="628650" lvl="1" indent="-171450">
              <a:buFont typeface="Arial"/>
              <a:buChar char="•"/>
            </a:pPr>
            <a:r>
              <a:rPr lang="ro-RO"/>
              <a:t>Ce ați învățat?</a:t>
            </a:r>
          </a:p>
          <a:p>
            <a:pPr marL="628650" lvl="1" indent="-171450">
              <a:buFont typeface="Arial"/>
              <a:buChar char="•"/>
            </a:pPr>
            <a:r>
              <a:rPr lang="ro-RO"/>
              <a:t>Care a fost cel mai dificil lucru pentru voi? Ce ați făcut când v-ați împotmolit? De ce este important acest lucru? [încurajează perseverența]</a:t>
            </a:r>
          </a:p>
          <a:p>
            <a:pPr marL="628650" lvl="1" indent="-171450">
              <a:buFont typeface="Arial"/>
              <a:buChar char="•"/>
            </a:pPr>
            <a:r>
              <a:rPr lang="ro-RO"/>
              <a:t>Cum este creativă scrierea de cod? [legați scrierea de cod de o altă modalitate de a fi creativ, cum ar fi cântatul, dansul, construcțiile.]</a:t>
            </a:r>
          </a:p>
          <a:p>
            <a:pPr marL="628650" lvl="1" indent="-171450">
              <a:buFont typeface="Arial"/>
              <a:buChar char="•"/>
            </a:pPr>
            <a:r>
              <a:rPr lang="ro-RO"/>
              <a:t>Cui se adresează scrierea de cod? [se încearcă depășirea miturilor, cum ar fi băieții, cei buni la matematică etc.]</a:t>
            </a:r>
          </a:p>
          <a:p>
            <a:pPr marL="628650" lvl="1" indent="-171450">
              <a:buFont typeface="Arial"/>
              <a:buChar char="•"/>
            </a:pPr>
            <a:r>
              <a:rPr lang="ro-RO"/>
              <a:t>Puteți enumera câteva idei legate de modul în care puteți folosi scrierea de cod pentru a crea ceva uimitor?</a:t>
            </a:r>
          </a:p>
          <a:p>
            <a:endParaRPr lang="ro-RO" b="1" u="sng"/>
          </a:p>
          <a:p>
            <a:r>
              <a:rPr lang="ro-RO" b="1" u="sng"/>
              <a:t>OBIECTIV DIAPOZITIVE:</a:t>
            </a:r>
          </a:p>
          <a:p>
            <a:endParaRPr lang="ro-RO" b="1"/>
          </a:p>
          <a:p>
            <a:r>
              <a:rPr lang="ro-RO" b="0"/>
              <a:t>Să se revină la întrebarea inițială și să se observe cum s-au schimbat opiniile copiilor cu privire la scrierea de cod. </a:t>
            </a:r>
            <a:r>
              <a:rPr lang="ro-RO" b="0" kern="1200" baseline="0">
                <a:effectLst/>
                <a:latin typeface="+mn-lt"/>
              </a:rPr>
              <a:t>A</a:t>
            </a:r>
            <a:r>
              <a:rPr lang="ro-RO" kern="1200">
                <a:effectLst/>
                <a:latin typeface="+mn-lt"/>
              </a:rPr>
              <a:t>ceastă întrebare</a:t>
            </a:r>
            <a:r>
              <a:rPr lang="ro-RO"/>
              <a:t> este</a:t>
            </a:r>
            <a:r>
              <a:rPr lang="ro-RO" kern="1200">
                <a:effectLst/>
                <a:latin typeface="+mn-lt"/>
              </a:rPr>
              <a:t> o recapitulare pentru ca elevii să aibă confirmarea faptului că tot ce au acumulat și ce au făcut pe parcursul sesiunii este exact. Aceasta le întărește convingerea și le dă siguranța faptului că au tras concluziile corecte, ceea ce îi ajută să asimileze cunoștințele învățate.</a:t>
            </a:r>
            <a:r>
              <a:rPr lang="ro-RO"/>
              <a:t> </a:t>
            </a:r>
            <a:endParaRPr lang="ro-RO" b="0"/>
          </a:p>
          <a:p>
            <a:endParaRPr lang="ro-RO" b="1"/>
          </a:p>
          <a:p>
            <a:pPr marL="0" marR="0" indent="0" algn="l" defTabSz="914400" rtl="0" eaLnBrk="1" fontAlgn="auto" latinLnBrk="0" hangingPunct="1">
              <a:lnSpc>
                <a:spcPct val="100000"/>
              </a:lnSpc>
              <a:spcBef>
                <a:spcPts val="0"/>
              </a:spcBef>
              <a:spcAft>
                <a:spcPts val="0"/>
              </a:spcAft>
              <a:buClrTx/>
              <a:buSzTx/>
              <a:buFontTx/>
              <a:buNone/>
              <a:tabLst/>
              <a:defRPr/>
            </a:pPr>
            <a:endParaRPr lang="ro-RO">
              <a:effectLst/>
            </a:endParaRPr>
          </a:p>
        </p:txBody>
      </p:sp>
      <p:sp>
        <p:nvSpPr>
          <p:cNvPr id="4" name="Slide Number Placeholder 3"/>
          <p:cNvSpPr>
            <a:spLocks noGrp="1"/>
          </p:cNvSpPr>
          <p:nvPr>
            <p:ph type="sldNum" sz="quarter" idx="10"/>
          </p:nvPr>
        </p:nvSpPr>
        <p:spPr/>
        <p:txBody>
          <a:bodyPr/>
          <a:lstStyle/>
          <a:p>
            <a:fld id="{88F0EC2C-E6BA-F248-9EDA-113245C923E1}" type="slidenum">
              <a:rPr lang="en-US" smtClean="0"/>
              <a:t>17</a:t>
            </a:fld>
            <a:endParaRPr lang="ro-RO"/>
          </a:p>
        </p:txBody>
      </p:sp>
    </p:spTree>
    <p:extLst>
      <p:ext uri="{BB962C8B-B14F-4D97-AF65-F5344CB8AC3E}">
        <p14:creationId xmlns:p14="http://schemas.microsoft.com/office/powerpoint/2010/main" val="4370246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Shape 415"/>
          <p:cNvSpPr>
            <a:spLocks noGrp="1" noRot="1" noChangeAspect="1"/>
          </p:cNvSpPr>
          <p:nvPr>
            <p:ph type="sldImg" idx="2"/>
          </p:nvPr>
        </p:nvSpPr>
        <p:spPr>
          <a:xfrm>
            <a:off x="2546350" y="525463"/>
            <a:ext cx="4203700" cy="26289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16" name="Shape 416"/>
          <p:cNvSpPr txBox="1">
            <a:spLocks noGrp="1"/>
          </p:cNvSpPr>
          <p:nvPr>
            <p:ph type="body" idx="1"/>
          </p:nvPr>
        </p:nvSpPr>
        <p:spPr>
          <a:xfrm>
            <a:off x="929644" y="3329942"/>
            <a:ext cx="7437119" cy="3154679"/>
          </a:xfrm>
          <a:prstGeom prst="rect">
            <a:avLst/>
          </a:prstGeom>
          <a:noFill/>
          <a:ln>
            <a:noFill/>
          </a:ln>
        </p:spPr>
        <p:txBody>
          <a:bodyPr lIns="93150" tIns="46550" rIns="93150" bIns="46550" anchor="t" anchorCtr="0">
            <a:noAutofit/>
          </a:bodyPr>
          <a:lstStyle/>
          <a:p>
            <a:pPr rtl="0"/>
            <a:r>
              <a:rPr lang="ro-RO" sz="1200" b="1" i="0" u="sng" strike="noStrike" kern="1200" cap="none" dirty="0">
                <a:solidFill>
                  <a:schemeClr val="dk1"/>
                </a:solidFill>
                <a:effectLst/>
                <a:latin typeface="Calibri"/>
                <a:sym typeface="Calibri"/>
              </a:rPr>
              <a:t>OBIECTIV DIAPOZITIVE:</a:t>
            </a:r>
            <a:r>
              <a:rPr lang="ro-RO" dirty="0"/>
              <a:t> </a:t>
            </a:r>
            <a:r>
              <a:rPr lang="ro-RO" sz="1200" b="0" i="0" u="none" strike="noStrike" kern="1200" cap="none" dirty="0">
                <a:solidFill>
                  <a:schemeClr val="dk1"/>
                </a:solidFill>
                <a:effectLst/>
                <a:latin typeface="Calibri"/>
                <a:sym typeface="Calibri"/>
              </a:rPr>
              <a:t>Să încheie atelierul într-o notă pozitivă.</a:t>
            </a:r>
            <a:endParaRPr lang="ro-RO" b="0" dirty="0">
              <a:effectLst/>
            </a:endParaRPr>
          </a:p>
          <a:p>
            <a:br>
              <a:rPr dirty="0"/>
            </a:br>
            <a:r>
              <a:rPr lang="ro-RO" sz="1200" b="1" i="0" u="sng" strike="noStrike" kern="1200" cap="none" dirty="0">
                <a:solidFill>
                  <a:schemeClr val="dk1"/>
                </a:solidFill>
                <a:effectLst/>
                <a:latin typeface="Calibri"/>
                <a:sym typeface="Calibri"/>
              </a:rPr>
              <a:t>MOSTRĂ DE SCENARIU:</a:t>
            </a:r>
            <a:r>
              <a:rPr lang="ro-RO" dirty="0"/>
              <a:t> </a:t>
            </a:r>
            <a:r>
              <a:rPr lang="ro-RO" b="0" u="none" dirty="0"/>
              <a:t>„Felicitări! </a:t>
            </a:r>
            <a:r>
              <a:rPr lang="ro-RO" dirty="0"/>
              <a:t>Ați finalizat sesiunea Hour of Code™ din acest an!”</a:t>
            </a:r>
            <a:endParaRPr lang="ro-RO" b="0" u="none" baseline="0" dirty="0"/>
          </a:p>
          <a:p>
            <a:br>
              <a:rPr lang="en-US" b="0" dirty="0">
                <a:effectLst/>
              </a:rPr>
            </a:br>
            <a:endParaRPr lang="ro-RO" sz="1200" b="0" i="0" u="none" strike="noStrike" cap="none" dirty="0">
              <a:solidFill>
                <a:schemeClr val="dk1"/>
              </a:solidFill>
              <a:latin typeface="Calibri"/>
              <a:ea typeface="Calibri"/>
              <a:cs typeface="Calibri"/>
              <a:sym typeface="Calibri"/>
            </a:endParaRPr>
          </a:p>
        </p:txBody>
      </p:sp>
      <p:sp>
        <p:nvSpPr>
          <p:cNvPr id="417" name="Shape 417"/>
          <p:cNvSpPr txBox="1">
            <a:spLocks noGrp="1"/>
          </p:cNvSpPr>
          <p:nvPr>
            <p:ph type="sldNum" idx="12"/>
          </p:nvPr>
        </p:nvSpPr>
        <p:spPr>
          <a:xfrm>
            <a:off x="5265811" y="6658666"/>
            <a:ext cx="4028439" cy="350519"/>
          </a:xfrm>
          <a:prstGeom prst="rect">
            <a:avLst/>
          </a:prstGeom>
          <a:noFill/>
          <a:ln>
            <a:noFill/>
          </a:ln>
        </p:spPr>
        <p:txBody>
          <a:bodyPr lIns="93150" tIns="46550" rIns="93150" bIns="46550" anchor="b" anchorCtr="0">
            <a:noAutofit/>
          </a:bodyPr>
          <a:lstStyle/>
          <a:p>
            <a:pPr marL="0" marR="0" lvl="0" indent="0" algn="r" rtl="0">
              <a:lnSpc>
                <a:spcPct val="100000"/>
              </a:lnSpc>
              <a:spcBef>
                <a:spcPts val="0"/>
              </a:spcBef>
              <a:spcAft>
                <a:spcPts val="0"/>
              </a:spcAft>
              <a:buClr>
                <a:schemeClr val="dk1"/>
              </a:buClr>
              <a:buSzPct val="25000"/>
              <a:buFont typeface="Calibri"/>
              <a:buNone/>
            </a:pPr>
            <a:fld id="{00000000-1234-1234-1234-123412341234}" type="slidenum">
              <a:rPr lang="en-US" sz="1200" b="0" i="0" u="none" strike="noStrike" cap="none">
                <a:solidFill>
                  <a:schemeClr val="dk1"/>
                </a:solidFill>
                <a:latin typeface="Calibri"/>
                <a:ea typeface="Calibri"/>
                <a:cs typeface="Calibri"/>
                <a:sym typeface="Calibri"/>
              </a:rPr>
              <a:t>18</a:t>
            </a:fld>
            <a:endParaRPr lang="ro-RO"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3683004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ro-RO" b="1" u="sng" dirty="0"/>
              <a:t>MOSTRĂ DE SCENARIU:</a:t>
            </a:r>
          </a:p>
          <a:p>
            <a:pPr marL="0" marR="0" indent="0" algn="l" defTabSz="914400" rtl="0" eaLnBrk="1" fontAlgn="auto" latinLnBrk="0" hangingPunct="1">
              <a:lnSpc>
                <a:spcPct val="100000"/>
              </a:lnSpc>
              <a:spcBef>
                <a:spcPts val="0"/>
              </a:spcBef>
              <a:spcAft>
                <a:spcPts val="0"/>
              </a:spcAft>
              <a:buClrTx/>
              <a:buSzTx/>
              <a:buFontTx/>
              <a:buNone/>
              <a:tabLst/>
              <a:defRPr/>
            </a:pPr>
            <a:endParaRPr lang="ro-RO" b="1" u="sng" dirty="0"/>
          </a:p>
          <a:p>
            <a:pPr marL="0" marR="0" indent="0" algn="l" defTabSz="914400" rtl="0" eaLnBrk="1" fontAlgn="auto" latinLnBrk="0" hangingPunct="1">
              <a:lnSpc>
                <a:spcPct val="100000"/>
              </a:lnSpc>
              <a:spcBef>
                <a:spcPts val="0"/>
              </a:spcBef>
              <a:spcAft>
                <a:spcPts val="0"/>
              </a:spcAft>
              <a:buClrTx/>
              <a:buSzTx/>
              <a:buFontTx/>
              <a:buNone/>
              <a:tabLst/>
              <a:defRPr/>
            </a:pPr>
            <a:r>
              <a:rPr lang="ro-RO" b="0" u="none" dirty="0"/>
              <a:t>„Acum că sunteți pe cale să deveniți experți în scrierea de cod, iată câteva resurse gratuite pe care le puteți consulta! Asigurați-vă că notați aceste linkuri și continuați scrierea de cod!”</a:t>
            </a:r>
          </a:p>
          <a:p>
            <a:endParaRPr lang="ro-RO" b="1" u="sng" dirty="0"/>
          </a:p>
          <a:p>
            <a:r>
              <a:rPr lang="ro-RO" b="1" u="sng" dirty="0"/>
              <a:t>OBIECTIV DIAPOZITIVE:</a:t>
            </a:r>
          </a:p>
          <a:p>
            <a:endParaRPr lang="ro-RO" b="1" u="sng" dirty="0"/>
          </a:p>
          <a:p>
            <a:r>
              <a:rPr lang="ro-RO" b="0" u="none" dirty="0"/>
              <a:t>Să-i încurajeze pe tineri să facă pasul următor în ceea ce privește scrierea de cod.</a:t>
            </a:r>
          </a:p>
          <a:p>
            <a:endParaRPr lang="ro-RO" b="0" u="none" baseline="0" dirty="0"/>
          </a:p>
          <a:p>
            <a:r>
              <a:rPr lang="ro-RO" b="1" u="sng" baseline="0" dirty="0"/>
              <a:t>NOTĂ FACILITATOR:</a:t>
            </a:r>
          </a:p>
          <a:p>
            <a:r>
              <a:rPr lang="ro-RO" sz="1200" kern="1200" dirty="0">
                <a:solidFill>
                  <a:schemeClr val="tx1"/>
                </a:solidFill>
                <a:effectLst/>
                <a:latin typeface="+mn-lt"/>
              </a:rPr>
              <a:t>Participanții își pot accesa </a:t>
            </a:r>
            <a:r>
              <a:rPr lang="ro-RO" sz="1200" b="1" kern="1200" dirty="0">
                <a:solidFill>
                  <a:schemeClr val="tx1"/>
                </a:solidFill>
                <a:effectLst/>
                <a:latin typeface="+mn-lt"/>
              </a:rPr>
              <a:t>certificatele</a:t>
            </a:r>
            <a:r>
              <a:rPr lang="ro-RO" sz="1200" kern="1200" dirty="0">
                <a:solidFill>
                  <a:schemeClr val="tx1"/>
                </a:solidFill>
                <a:effectLst/>
                <a:latin typeface="+mn-lt"/>
              </a:rPr>
              <a:t> </a:t>
            </a:r>
            <a:r>
              <a:rPr lang="ro-RO" sz="1200" b="1" kern="1200" dirty="0">
                <a:solidFill>
                  <a:schemeClr val="tx1"/>
                </a:solidFill>
                <a:effectLst/>
                <a:latin typeface="+mn-lt"/>
              </a:rPr>
              <a:t>Hour of Code™ </a:t>
            </a:r>
            <a:r>
              <a:rPr lang="ro-RO" sz="1200" kern="1200" dirty="0">
                <a:solidFill>
                  <a:schemeClr val="tx1"/>
                </a:solidFill>
                <a:effectLst/>
                <a:latin typeface="+mn-lt"/>
              </a:rPr>
              <a:t>în orice moment după ce au început tutorialul Hour of Code™, precum și după evenimentul Hour of Code</a:t>
            </a:r>
            <a:r>
              <a:rPr lang="ro-RO" sz="1200" kern="1200" baseline="30000" dirty="0">
                <a:solidFill>
                  <a:schemeClr val="tx1"/>
                </a:solidFill>
                <a:effectLst/>
                <a:latin typeface="+mn-lt"/>
              </a:rPr>
              <a:t>TM</a:t>
            </a:r>
            <a:r>
              <a:rPr lang="ro-RO" sz="1200" kern="1200" dirty="0">
                <a:solidFill>
                  <a:schemeClr val="tx1"/>
                </a:solidFill>
                <a:effectLst/>
                <a:latin typeface="+mn-lt"/>
              </a:rPr>
              <a:t>, la adresa code.org.</a:t>
            </a:r>
          </a:p>
          <a:p>
            <a:endParaRPr lang="ro-RO" sz="1200" kern="1200" dirty="0">
              <a:solidFill>
                <a:schemeClr val="tx1"/>
              </a:solidFill>
              <a:effectLst/>
              <a:latin typeface="+mn-lt"/>
              <a:ea typeface="+mn-ea"/>
              <a:cs typeface="+mn-cs"/>
            </a:endParaRPr>
          </a:p>
          <a:p>
            <a:r>
              <a:rPr lang="ro-RO" sz="1200" kern="1200" dirty="0">
                <a:solidFill>
                  <a:schemeClr val="tx1"/>
                </a:solidFill>
                <a:effectLst/>
                <a:latin typeface="+mn-lt"/>
              </a:rPr>
              <a:t>Ajustați ceea ce se plasează pe diapozitivul cu resurse suplimentare în funcție de ceea ce este adecvat pentru publicul respectiv:</a:t>
            </a:r>
          </a:p>
          <a:p>
            <a:endParaRPr lang="ro-RO" sz="1200" b="1" u="none" kern="1200" dirty="0">
              <a:solidFill>
                <a:schemeClr val="tx1"/>
              </a:solidFill>
              <a:effectLst/>
              <a:latin typeface="+mn-lt"/>
              <a:ea typeface="+mn-ea"/>
              <a:cs typeface="+mn-cs"/>
            </a:endParaRPr>
          </a:p>
          <a:p>
            <a:r>
              <a:rPr lang="ro-RO" sz="1200" b="1" u="none" kern="1200" dirty="0">
                <a:solidFill>
                  <a:schemeClr val="tx1"/>
                </a:solidFill>
                <a:effectLst/>
                <a:latin typeface="+mn-lt"/>
              </a:rPr>
              <a:t>Participanții pot încărca secvențele de cod în Minecraft: Education Edition și/sau în Minecraft în Windows 10, dacă este disponibil.</a:t>
            </a:r>
          </a:p>
          <a:p>
            <a:r>
              <a:rPr lang="ro-RO" sz="1200" b="0" u="none" kern="1200" dirty="0">
                <a:solidFill>
                  <a:schemeClr val="tx1"/>
                </a:solidFill>
                <a:effectLst/>
                <a:latin typeface="+mn-lt"/>
              </a:rPr>
              <a:t>Participanții pot folosi Code Studio pentru a importa secvențele de cod în jocul propriu-zis și să urmărească modul în care acestea prind viață!</a:t>
            </a:r>
          </a:p>
          <a:p>
            <a:endParaRPr lang="ro-RO" sz="1200" b="0" u="non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ro-RO" sz="1200" b="1" kern="1200" dirty="0">
                <a:solidFill>
                  <a:schemeClr val="tx1"/>
                </a:solidFill>
                <a:effectLst/>
                <a:latin typeface="+mn-lt"/>
              </a:rPr>
              <a:t>Explorați Minecraft: Education Edition:</a:t>
            </a:r>
          </a:p>
          <a:p>
            <a:pPr marL="0" marR="0" lvl="0" indent="0" algn="l" defTabSz="914400" rtl="0" eaLnBrk="1" fontAlgn="auto" latinLnBrk="0" hangingPunct="1">
              <a:lnSpc>
                <a:spcPct val="100000"/>
              </a:lnSpc>
              <a:spcBef>
                <a:spcPts val="0"/>
              </a:spcBef>
              <a:spcAft>
                <a:spcPts val="0"/>
              </a:spcAft>
              <a:buClrTx/>
              <a:buSzTx/>
              <a:buFontTx/>
              <a:buNone/>
              <a:tabLst/>
              <a:defRPr/>
            </a:pPr>
            <a:r>
              <a:rPr lang="ro-RO" sz="1200" kern="1200" dirty="0">
                <a:solidFill>
                  <a:schemeClr val="tx1"/>
                </a:solidFill>
                <a:effectLst/>
                <a:latin typeface="+mn-lt"/>
              </a:rPr>
              <a:t>Minecraft: Education Edition este conceput pentru școli și este livrat cu instrumente de gestionare în clasă, cu planuri de lecție și cu multe altele. Pentru mai multe informații, vizitați adresa </a:t>
            </a:r>
            <a:r>
              <a:rPr lang="en-US" sz="1200" u="sng" kern="1200" dirty="0">
                <a:solidFill>
                  <a:schemeClr val="tx1"/>
                </a:solidFill>
                <a:effectLst/>
                <a:latin typeface="+mn-lt"/>
                <a:ea typeface="+mn-ea"/>
                <a:cs typeface="+mn-cs"/>
                <a:hlinkClick r:id="rId3"/>
              </a:rPr>
              <a:t>https://education.minecraft.net</a:t>
            </a:r>
            <a:r>
              <a:rPr lang="ro-RO" sz="1200" kern="1200" dirty="0">
                <a:solidFill>
                  <a:schemeClr val="tx1"/>
                </a:solidFill>
                <a:effectLst/>
                <a:latin typeface="+mn-lt"/>
              </a:rPr>
              <a:t>.</a:t>
            </a:r>
            <a:endParaRPr lang="ro-RO" sz="1200" b="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ro-RO" sz="1200" b="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ro-RO" sz="1200" b="1" kern="1200" dirty="0">
                <a:solidFill>
                  <a:schemeClr val="tx1"/>
                </a:solidFill>
                <a:effectLst/>
                <a:latin typeface="+mn-lt"/>
              </a:rPr>
              <a:t>Explorați modalitățile de a promova competențele digitale, de la alfabetizarea digitală la studiul informaticii, în comunitatea voastră</a:t>
            </a:r>
            <a:br>
              <a:rPr dirty="0"/>
            </a:br>
            <a:r>
              <a:rPr lang="ro-RO" sz="1200" kern="1200" dirty="0">
                <a:solidFill>
                  <a:schemeClr val="tx1"/>
                </a:solidFill>
                <a:effectLst/>
                <a:latin typeface="+mn-lt"/>
              </a:rPr>
              <a:t>https://Microsoft.com/digitalskills  </a:t>
            </a:r>
          </a:p>
          <a:p>
            <a:endParaRPr lang="ro-RO" b="0" u="none" dirty="0"/>
          </a:p>
          <a:p>
            <a:r>
              <a:rPr lang="ro-RO" sz="1200" b="1" kern="1200" dirty="0">
                <a:solidFill>
                  <a:schemeClr val="tx1"/>
                </a:solidFill>
                <a:effectLst/>
                <a:latin typeface="+mn-lt"/>
              </a:rPr>
              <a:t>Code.org (</a:t>
            </a:r>
            <a:r>
              <a:rPr lang="en-US" sz="1200" b="1" kern="1200" dirty="0">
                <a:solidFill>
                  <a:schemeClr val="tx1"/>
                </a:solidFill>
                <a:effectLst/>
                <a:latin typeface="+mn-lt"/>
                <a:ea typeface="+mn-ea"/>
                <a:cs typeface="+mn-cs"/>
                <a:hlinkClick r:id="rId4"/>
              </a:rPr>
              <a:t>https://code.org/educate</a:t>
            </a:r>
            <a:r>
              <a:rPr lang="ro-RO" sz="1200" b="1" kern="1200" dirty="0">
                <a:solidFill>
                  <a:schemeClr val="tx1"/>
                </a:solidFill>
                <a:effectLst/>
                <a:latin typeface="+mn-lt"/>
              </a:rPr>
              <a:t>)</a:t>
            </a:r>
            <a:r>
              <a:rPr lang="ro-RO" sz="1200" kern="1200" dirty="0">
                <a:solidFill>
                  <a:schemeClr val="tx1"/>
                </a:solidFill>
                <a:effectLst/>
                <a:latin typeface="+mn-lt"/>
              </a:rPr>
              <a:t> Treceți la nivelul următor evenimentului Hour of Code™ cu instrumentele Code.org pentru cadre didactice. Nu aveți nevoie de experiență pentru a începe să predați informatica în clasă. Code.org oferă programă, planuri de lecție, programe profesionale de învățare de înaltă calitate și foarte multe instrumente excelente pentru toate nivelurile: tot ce aveți nevoie, fără niciun fel de costuri. Accesați adresa </a:t>
            </a:r>
            <a:r>
              <a:rPr lang="en-US" sz="1200" kern="1200" dirty="0">
                <a:solidFill>
                  <a:schemeClr val="tx1"/>
                </a:solidFill>
                <a:effectLst/>
                <a:latin typeface="+mn-lt"/>
                <a:ea typeface="+mn-ea"/>
                <a:cs typeface="+mn-cs"/>
                <a:hlinkClick r:id="rId5"/>
              </a:rPr>
              <a:t>code.org/educate</a:t>
            </a:r>
            <a:r>
              <a:rPr lang="ro-RO" sz="1200" kern="1200" dirty="0">
                <a:solidFill>
                  <a:schemeClr val="tx1"/>
                </a:solidFill>
                <a:effectLst/>
                <a:latin typeface="+mn-lt"/>
              </a:rPr>
              <a:t> și alegeți nivelul la care doriți să începeți!</a:t>
            </a:r>
          </a:p>
          <a:p>
            <a:r>
              <a:rPr lang="ro-RO" sz="1200" kern="1200" dirty="0">
                <a:solidFill>
                  <a:schemeClr val="tx1"/>
                </a:solidFill>
                <a:effectLst/>
                <a:latin typeface="+mn-lt"/>
              </a:rPr>
              <a:t> </a:t>
            </a:r>
          </a:p>
          <a:p>
            <a:r>
              <a:rPr lang="ro-RO" sz="1200" b="1" kern="1200" dirty="0">
                <a:solidFill>
                  <a:schemeClr val="tx1"/>
                </a:solidFill>
                <a:effectLst/>
                <a:latin typeface="+mn-lt"/>
              </a:rPr>
              <a:t>Code Studio (</a:t>
            </a:r>
            <a:r>
              <a:rPr lang="en-US" sz="1200" b="1" kern="1200" dirty="0">
                <a:solidFill>
                  <a:schemeClr val="tx1"/>
                </a:solidFill>
                <a:effectLst/>
                <a:latin typeface="+mn-lt"/>
                <a:ea typeface="+mn-ea"/>
                <a:cs typeface="+mn-cs"/>
                <a:hlinkClick r:id="rId6"/>
              </a:rPr>
              <a:t>https://studio.code.org</a:t>
            </a:r>
            <a:r>
              <a:rPr lang="ro-RO" sz="1200" b="1" kern="1200" dirty="0">
                <a:solidFill>
                  <a:schemeClr val="tx1"/>
                </a:solidFill>
                <a:effectLst/>
                <a:latin typeface="+mn-lt"/>
              </a:rPr>
              <a:t>) </a:t>
            </a:r>
            <a:r>
              <a:rPr lang="ro-RO" sz="1200" kern="1200" dirty="0">
                <a:solidFill>
                  <a:schemeClr val="tx1"/>
                </a:solidFill>
                <a:effectLst/>
                <a:latin typeface="+mn-lt"/>
              </a:rPr>
              <a:t>V-ați distrat în timpul evenimentului Hour of Code™? Universul informaticii are mult mai multe de explorat! Code Studio oferă puzzle-uri, jocuri și cursuri pentru toate vârstele. Învățați cum să vă faceți propriile jocuri și aplicații și apoi partajați-le cu prietenii. Accesați adresa </a:t>
            </a:r>
            <a:r>
              <a:rPr lang="en-US" sz="1200" kern="1200" dirty="0">
                <a:solidFill>
                  <a:schemeClr val="tx1"/>
                </a:solidFill>
                <a:effectLst/>
                <a:latin typeface="+mn-lt"/>
                <a:ea typeface="+mn-ea"/>
                <a:cs typeface="+mn-cs"/>
                <a:hlinkClick r:id="rId7"/>
              </a:rPr>
              <a:t>studio.code.org</a:t>
            </a:r>
            <a:r>
              <a:rPr lang="ro-RO" sz="1200" kern="1200" dirty="0">
                <a:solidFill>
                  <a:schemeClr val="tx1"/>
                </a:solidFill>
                <a:effectLst/>
                <a:latin typeface="+mn-lt"/>
              </a:rPr>
              <a:t> și începeți de astăzi!</a:t>
            </a:r>
          </a:p>
          <a:p>
            <a:endParaRPr lang="ro-RO" b="1" dirty="0"/>
          </a:p>
          <a:p>
            <a:endParaRPr lang="ro-RO" b="1" dirty="0"/>
          </a:p>
        </p:txBody>
      </p:sp>
      <p:sp>
        <p:nvSpPr>
          <p:cNvPr id="4" name="Slide Number Placeholder 3"/>
          <p:cNvSpPr>
            <a:spLocks noGrp="1"/>
          </p:cNvSpPr>
          <p:nvPr>
            <p:ph type="sldNum" sz="quarter" idx="10"/>
          </p:nvPr>
        </p:nvSpPr>
        <p:spPr/>
        <p:txBody>
          <a:bodyPr/>
          <a:lstStyle/>
          <a:p>
            <a:fld id="{88F0EC2C-E6BA-F248-9EDA-113245C923E1}" type="slidenum">
              <a:rPr lang="en-US" smtClean="0"/>
              <a:t>19</a:t>
            </a:fld>
            <a:endParaRPr lang="ro-RO"/>
          </a:p>
        </p:txBody>
      </p:sp>
    </p:spTree>
    <p:extLst>
      <p:ext uri="{BB962C8B-B14F-4D97-AF65-F5344CB8AC3E}">
        <p14:creationId xmlns:p14="http://schemas.microsoft.com/office/powerpoint/2010/main" val="3577871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o-RO" b="1" u="sng" dirty="0"/>
              <a:t>MOSTRĂ DE SCENARIU:</a:t>
            </a:r>
          </a:p>
          <a:p>
            <a:endParaRPr lang="ro-RO" b="1" u="sng" dirty="0"/>
          </a:p>
          <a:p>
            <a:r>
              <a:rPr lang="ro-RO" b="1" u="sng" dirty="0"/>
              <a:t>Bun venit!</a:t>
            </a:r>
          </a:p>
          <a:p>
            <a:pPr marL="0" marR="0" lvl="0" indent="0" algn="l" defTabSz="914400" rtl="0" eaLnBrk="1" fontAlgn="auto" latinLnBrk="0" hangingPunct="1">
              <a:lnSpc>
                <a:spcPct val="100000"/>
              </a:lnSpc>
              <a:spcBef>
                <a:spcPts val="0"/>
              </a:spcBef>
              <a:spcAft>
                <a:spcPts val="0"/>
              </a:spcAft>
              <a:buClrTx/>
              <a:buSzTx/>
              <a:buFontTx/>
              <a:buNone/>
              <a:tabLst/>
              <a:defRPr/>
            </a:pPr>
            <a:r>
              <a:rPr lang="ro-RO" b="0" u="none" dirty="0"/>
              <a:t>[Prezentați-vă în fața clasei, spuneți cine sunteți, ce faceți și dacă lucrați în domeniul tehnologiei, spuneți-le de ce sunteți încântat de </a:t>
            </a:r>
            <a:r>
              <a:rPr lang="ro-RO" sz="1200" dirty="0">
                <a:solidFill>
                  <a:schemeClr val="bg1"/>
                </a:solidFill>
                <a:latin typeface="Segoe UI Light" panose="020B0502040204020203" pitchFamily="34" charset="0"/>
              </a:rPr>
              <a:t>Hour of Code™</a:t>
            </a:r>
            <a:r>
              <a:rPr lang="ro-RO" sz="1200" baseline="30000" dirty="0">
                <a:solidFill>
                  <a:schemeClr val="bg1"/>
                </a:solidFill>
                <a:latin typeface="Segoe UI Light" panose="020B0502040204020203" pitchFamily="34" charset="0"/>
              </a:rPr>
              <a:t>] </a:t>
            </a:r>
            <a:endParaRPr lang="ro-RO" b="0" u="none"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ro-RO" b="0" u="none" dirty="0"/>
          </a:p>
          <a:p>
            <a:pPr marL="0" marR="0" indent="0" algn="l" defTabSz="914400" rtl="0" eaLnBrk="1" fontAlgn="auto" latinLnBrk="0" hangingPunct="1">
              <a:lnSpc>
                <a:spcPct val="100000"/>
              </a:lnSpc>
              <a:spcBef>
                <a:spcPts val="0"/>
              </a:spcBef>
              <a:spcAft>
                <a:spcPts val="0"/>
              </a:spcAft>
              <a:buClrTx/>
              <a:buSzTx/>
              <a:buFontTx/>
              <a:buNone/>
              <a:tabLst/>
              <a:defRPr/>
            </a:pPr>
            <a:r>
              <a:rPr lang="ro-RO" b="0" u="none" dirty="0"/>
              <a:t>„Mai întâi vom urmări un scurt videoclip care vă arată cât de populară a devenit scrierea de cod în ultimii ani și câte persoane extraordinare, exact ca voi, au încercat-o!”</a:t>
            </a:r>
          </a:p>
          <a:p>
            <a:pPr marL="0" marR="0" indent="0" algn="l" defTabSz="914400" rtl="0" eaLnBrk="1" fontAlgn="auto" latinLnBrk="0" hangingPunct="1">
              <a:lnSpc>
                <a:spcPct val="100000"/>
              </a:lnSpc>
              <a:spcBef>
                <a:spcPts val="0"/>
              </a:spcBef>
              <a:spcAft>
                <a:spcPts val="0"/>
              </a:spcAft>
              <a:buClrTx/>
              <a:buSzTx/>
              <a:buFontTx/>
              <a:buNone/>
              <a:tabLst/>
              <a:defRPr/>
            </a:pPr>
            <a:endParaRPr lang="ro-RO" b="1" u="sng" dirty="0"/>
          </a:p>
          <a:p>
            <a:pPr marL="0" marR="0" indent="0" algn="l" defTabSz="914400" rtl="0" eaLnBrk="1" fontAlgn="auto" latinLnBrk="0" hangingPunct="1">
              <a:lnSpc>
                <a:spcPct val="100000"/>
              </a:lnSpc>
              <a:spcBef>
                <a:spcPts val="0"/>
              </a:spcBef>
              <a:spcAft>
                <a:spcPts val="0"/>
              </a:spcAft>
              <a:buClrTx/>
              <a:buSzTx/>
              <a:buFontTx/>
              <a:buNone/>
              <a:tabLst/>
              <a:defRPr/>
            </a:pPr>
            <a:r>
              <a:rPr lang="ro-RO" b="1" u="sng" baseline="0" dirty="0"/>
              <a:t>NOTĂ FACILITATOR:</a:t>
            </a:r>
          </a:p>
          <a:p>
            <a:pPr marL="0" marR="0" indent="0" algn="l" defTabSz="914400" rtl="0" eaLnBrk="1" fontAlgn="auto" latinLnBrk="0" hangingPunct="1">
              <a:lnSpc>
                <a:spcPct val="100000"/>
              </a:lnSpc>
              <a:spcBef>
                <a:spcPts val="0"/>
              </a:spcBef>
              <a:spcAft>
                <a:spcPts val="0"/>
              </a:spcAft>
              <a:buClrTx/>
              <a:buSzTx/>
              <a:buFontTx/>
              <a:buNone/>
              <a:tabLst/>
              <a:defRPr/>
            </a:pPr>
            <a:r>
              <a:rPr lang="ro-RO" b="0" u="none" baseline="0" dirty="0"/>
              <a:t>Videoclipul se va reda automat atunci când treceți la următorul diapozitiv. </a:t>
            </a:r>
            <a:endParaRPr lang="ro-RO" b="1" u="sng" dirty="0"/>
          </a:p>
          <a:p>
            <a:endParaRPr lang="ro-RO" b="1" u="sng" dirty="0"/>
          </a:p>
          <a:p>
            <a:endParaRPr lang="ro-RO" b="1" dirty="0"/>
          </a:p>
          <a:p>
            <a:pPr marL="0" marR="0" indent="0" algn="l" defTabSz="914400" rtl="0" eaLnBrk="1" fontAlgn="auto" latinLnBrk="0" hangingPunct="1">
              <a:lnSpc>
                <a:spcPct val="100000"/>
              </a:lnSpc>
              <a:spcBef>
                <a:spcPts val="0"/>
              </a:spcBef>
              <a:spcAft>
                <a:spcPts val="0"/>
              </a:spcAft>
              <a:buClrTx/>
              <a:buSzTx/>
              <a:buFontTx/>
              <a:buNone/>
              <a:tabLst/>
              <a:defRPr/>
            </a:pPr>
            <a:endParaRPr lang="ro-RO" dirty="0"/>
          </a:p>
        </p:txBody>
      </p:sp>
      <p:sp>
        <p:nvSpPr>
          <p:cNvPr id="4" name="Slide Number Placeholder 3"/>
          <p:cNvSpPr>
            <a:spLocks noGrp="1"/>
          </p:cNvSpPr>
          <p:nvPr>
            <p:ph type="sldNum" sz="quarter" idx="10"/>
          </p:nvPr>
        </p:nvSpPr>
        <p:spPr/>
        <p:txBody>
          <a:bodyPr/>
          <a:lstStyle/>
          <a:p>
            <a:fld id="{88F0EC2C-E6BA-F248-9EDA-113245C923E1}" type="slidenum">
              <a:rPr lang="en-US" smtClean="0"/>
              <a:t>2</a:t>
            </a:fld>
            <a:endParaRPr lang="ro-RO"/>
          </a:p>
        </p:txBody>
      </p:sp>
    </p:spTree>
    <p:extLst>
      <p:ext uri="{BB962C8B-B14F-4D97-AF65-F5344CB8AC3E}">
        <p14:creationId xmlns:p14="http://schemas.microsoft.com/office/powerpoint/2010/main" val="17040161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o-RO" b="1" u="sng" dirty="0"/>
              <a:t>MOSTRĂ DE SCENARIU: </a:t>
            </a:r>
          </a:p>
          <a:p>
            <a:endParaRPr lang="ro-RO" b="1" u="sng" dirty="0"/>
          </a:p>
          <a:p>
            <a:endParaRPr lang="ro-RO" b="1" u="sng" dirty="0"/>
          </a:p>
          <a:p>
            <a:r>
              <a:rPr lang="ro-RO" b="1" u="sng" dirty="0"/>
              <a:t>OBIECTIV DIAPOZITIVE:</a:t>
            </a:r>
            <a:r>
              <a:rPr lang="ro-RO" dirty="0"/>
              <a:t> </a:t>
            </a:r>
          </a:p>
          <a:p>
            <a:endParaRPr lang="ro-RO" b="0" u="none" baseline="0" dirty="0"/>
          </a:p>
          <a:p>
            <a:r>
              <a:rPr lang="ro-RO" b="0" u="none" baseline="0" dirty="0"/>
              <a:t>Să încheie evenimentul</a:t>
            </a:r>
          </a:p>
          <a:p>
            <a:endParaRPr lang="ro-RO" b="1" dirty="0"/>
          </a:p>
          <a:p>
            <a:r>
              <a:rPr lang="ro-RO" b="1" u="sng" dirty="0"/>
              <a:t>INSTRUCȚIUNI DE IMAGINE PENTRU ACEST DIAPOZITIV:</a:t>
            </a:r>
            <a:endParaRPr lang="ro-RO" sz="1200" u="sng" kern="1200" dirty="0">
              <a:solidFill>
                <a:schemeClr val="tx1"/>
              </a:solidFill>
              <a:effectLst/>
              <a:latin typeface="+mn-lt"/>
              <a:ea typeface="+mn-ea"/>
              <a:cs typeface="+mn-cs"/>
            </a:endParaRPr>
          </a:p>
          <a:p>
            <a:endParaRPr lang="ro-RO" sz="1200" kern="1200" dirty="0">
              <a:solidFill>
                <a:schemeClr val="tx1"/>
              </a:solidFill>
              <a:effectLst/>
              <a:latin typeface="+mn-lt"/>
              <a:ea typeface="+mn-ea"/>
              <a:cs typeface="+mn-cs"/>
            </a:endParaRPr>
          </a:p>
          <a:p>
            <a:r>
              <a:rPr lang="ro-RO" sz="1200" kern="1200" dirty="0">
                <a:solidFill>
                  <a:schemeClr val="tx1"/>
                </a:solidFill>
                <a:effectLst/>
                <a:latin typeface="+mn-lt"/>
              </a:rPr>
              <a:t>Dacă imaginea aceasta urmează să fie schimbată, asigurați-vă că imaginea înlocuitoare respectă următoarele criterii: </a:t>
            </a:r>
            <a:endParaRPr lang="ro-RO" dirty="0"/>
          </a:p>
          <a:p>
            <a:pPr marL="628650" lvl="1" indent="-171450">
              <a:buFont typeface="Arial"/>
              <a:buChar char="•"/>
            </a:pPr>
            <a:r>
              <a:rPr lang="ro-RO" sz="1200" kern="1200" dirty="0">
                <a:solidFill>
                  <a:schemeClr val="tx1"/>
                </a:solidFill>
                <a:effectLst/>
                <a:latin typeface="+mn-lt"/>
              </a:rPr>
              <a:t>Conține persoane de sex masculin și feminin </a:t>
            </a:r>
          </a:p>
          <a:p>
            <a:pPr marL="628650" lvl="1" indent="-171450">
              <a:buFont typeface="Arial"/>
              <a:buChar char="•"/>
            </a:pPr>
            <a:r>
              <a:rPr lang="ro-RO" sz="1200" kern="1200" dirty="0">
                <a:solidFill>
                  <a:schemeClr val="tx1"/>
                </a:solidFill>
                <a:effectLst/>
                <a:latin typeface="+mn-lt"/>
              </a:rPr>
              <a:t>Îi arată pe participanți cum petrec timp în mod plăcut </a:t>
            </a:r>
            <a:endParaRPr lang="ro-RO" dirty="0">
              <a:effectLst/>
            </a:endParaRPr>
          </a:p>
          <a:p>
            <a:pPr marL="628650" lvl="1" indent="-171450">
              <a:buFont typeface="Arial"/>
              <a:buChar char="•"/>
            </a:pPr>
            <a:r>
              <a:rPr lang="ro-RO" sz="1200" kern="1200" dirty="0">
                <a:solidFill>
                  <a:schemeClr val="tx1"/>
                </a:solidFill>
                <a:effectLst/>
                <a:latin typeface="+mn-lt"/>
              </a:rPr>
              <a:t>Conține un grup de persoane, nu doar indivizi </a:t>
            </a:r>
          </a:p>
          <a:p>
            <a:endParaRPr lang="ro-RO" b="1" u="sng" dirty="0"/>
          </a:p>
          <a:p>
            <a:r>
              <a:rPr lang="ro-RO" b="1" u="sng" dirty="0"/>
              <a:t>Drepturi de autor 2017: </a:t>
            </a:r>
          </a:p>
          <a:p>
            <a:r>
              <a:rPr lang="ro-RO" sz="1200" kern="1200" dirty="0">
                <a:solidFill>
                  <a:schemeClr val="tx1"/>
                </a:solidFill>
                <a:effectLst/>
                <a:latin typeface="+mn-lt"/>
              </a:rPr>
              <a:t>Această prezentare este oferită sub licență, nu este vândută. Nu aveți dreptul să copiați, să adaptați, să modificați, să realizați lucrări derivate, să distribuiți, să afișați public, să vindeți sau să utilizați acest conținut în scop comercial fără consimțământul prealabil explicit și exprimat în scris al Microsoft Corporation. </a:t>
            </a:r>
          </a:p>
          <a:p>
            <a:r>
              <a:rPr lang="ro-RO" sz="1200" kern="1200" dirty="0">
                <a:solidFill>
                  <a:schemeClr val="tx1"/>
                </a:solidFill>
                <a:effectLst/>
                <a:latin typeface="+mn-lt"/>
              </a:rPr>
              <a:t> </a:t>
            </a:r>
          </a:p>
          <a:p>
            <a:r>
              <a:rPr lang="ro-RO" sz="1200" kern="1200" dirty="0">
                <a:solidFill>
                  <a:schemeClr val="tx1"/>
                </a:solidFill>
                <a:effectLst/>
                <a:latin typeface="+mn-lt"/>
              </a:rPr>
              <a:t>Această prezentare vă este oferită „ca atare”. Microsoft nu oferă niciun fel de garanții, fie explicite, fie implicite. Informațiile și punctele de vedere exprimate în această prezentare, inclusiv adresele URL și alte referințe la site-uri web, pot fi modificate fără notificare prealabilă. </a:t>
            </a:r>
          </a:p>
          <a:p>
            <a:r>
              <a:rPr lang="ro-RO" sz="1200" kern="1200" dirty="0">
                <a:solidFill>
                  <a:schemeClr val="tx1"/>
                </a:solidFill>
                <a:effectLst/>
                <a:latin typeface="+mn-lt"/>
              </a:rPr>
              <a:t> </a:t>
            </a:r>
          </a:p>
          <a:p>
            <a:r>
              <a:rPr lang="ro-RO" sz="1200" kern="1200" dirty="0">
                <a:solidFill>
                  <a:schemeClr val="tx1"/>
                </a:solidFill>
                <a:effectLst/>
                <a:latin typeface="+mn-lt"/>
              </a:rPr>
              <a:t>Unele exemple prezentate în acest document sunt oferite doar în scop ilustrativ și sunt fictive. Nu trebuie deduse sau prezumate niciun fel de asocieri ori de legături cu realitatea. </a:t>
            </a:r>
          </a:p>
          <a:p>
            <a:r>
              <a:rPr lang="ro-RO" sz="1200" kern="1200" dirty="0">
                <a:solidFill>
                  <a:schemeClr val="tx1"/>
                </a:solidFill>
                <a:effectLst/>
                <a:latin typeface="+mn-lt"/>
              </a:rPr>
              <a:t> </a:t>
            </a:r>
          </a:p>
          <a:p>
            <a:r>
              <a:rPr lang="ro-RO" sz="1200" kern="1200" dirty="0">
                <a:solidFill>
                  <a:schemeClr val="tx1"/>
                </a:solidFill>
                <a:effectLst/>
                <a:latin typeface="+mn-lt"/>
              </a:rPr>
              <a:t>Aveți dreptul să folosiți această prezentare în scop personal și împreună cu clasa și cu elevii ca parte a evenimentelor code.org și a altor evenimente de scriere de cod. Această prezentare nu vă oferă niciun drept legal cu privire la proprietatea intelectuală aferentă produselor Microsoft. </a:t>
            </a:r>
          </a:p>
          <a:p>
            <a:r>
              <a:rPr lang="ro-RO" sz="1200" kern="1200" dirty="0">
                <a:solidFill>
                  <a:schemeClr val="tx1"/>
                </a:solidFill>
                <a:effectLst/>
                <a:latin typeface="+mn-lt"/>
              </a:rPr>
              <a:t> </a:t>
            </a:r>
          </a:p>
          <a:p>
            <a:r>
              <a:rPr lang="ro-RO" sz="1200" kern="1200" dirty="0">
                <a:solidFill>
                  <a:schemeClr val="tx1"/>
                </a:solidFill>
                <a:effectLst/>
                <a:latin typeface="+mn-lt"/>
              </a:rPr>
              <a:t>Microsoft și mărcile comerciale prezentate la adresa </a:t>
            </a:r>
            <a:r>
              <a:rPr lang="en-US" sz="1200" kern="1200" dirty="0">
                <a:solidFill>
                  <a:schemeClr val="tx1"/>
                </a:solidFill>
                <a:effectLst/>
                <a:latin typeface="+mn-lt"/>
                <a:ea typeface="+mn-ea"/>
                <a:cs typeface="+mn-cs"/>
                <a:hlinkClick r:id="rId3"/>
              </a:rPr>
              <a:t>http://www.microsoft.com/en-us/legal/intellectualproperty/trademarks/en-us.aspx</a:t>
            </a:r>
            <a:r>
              <a:rPr lang="ro-RO" sz="1200" kern="1200" dirty="0">
                <a:solidFill>
                  <a:schemeClr val="tx1"/>
                </a:solidFill>
                <a:effectLst/>
                <a:latin typeface="+mn-lt"/>
              </a:rPr>
              <a:t> sunt mărci comerciale ale grupului de companii Microsoft. Toate celelalte mărci sunt proprietatea deţinătorilor lor.</a:t>
            </a:r>
          </a:p>
          <a:p>
            <a:endParaRPr lang="ro-RO" b="1" u="sng" dirty="0"/>
          </a:p>
          <a:p>
            <a:pPr marL="0" marR="0" lvl="0" indent="0" algn="l" defTabSz="713203" rtl="0" eaLnBrk="1" fontAlgn="auto" latinLnBrk="0" hangingPunct="1">
              <a:lnSpc>
                <a:spcPct val="100000"/>
              </a:lnSpc>
              <a:spcBef>
                <a:spcPts val="0"/>
              </a:spcBef>
              <a:spcAft>
                <a:spcPts val="0"/>
              </a:spcAft>
              <a:buClrTx/>
              <a:buSzTx/>
              <a:buFontTx/>
              <a:buNone/>
              <a:tabLst/>
              <a:defRPr/>
            </a:pPr>
            <a:r>
              <a:rPr kumimoji="0" lang="ro-RO" sz="1200" b="0" i="0" u="none" strike="noStrike" kern="1200" cap="none" spc="0" normalizeH="0" baseline="0" noProof="0" dirty="0">
                <a:ln>
                  <a:noFill/>
                </a:ln>
                <a:solidFill>
                  <a:prstClr val="black"/>
                </a:solidFill>
                <a:effectLst/>
                <a:uLnTx/>
                <a:uFillTx/>
                <a:latin typeface="+mn-lt"/>
              </a:rPr>
              <a:t>© Code.org, 2017. Code.org®, sigla CODE și Hour of Code® sunt mărci comerciale ale Code.org</a:t>
            </a:r>
            <a:endParaRPr kumimoji="0" lang="ro-RO" sz="1200" b="0" i="0" u="none" strike="noStrike" kern="1200" cap="none" spc="0" normalizeH="0" baseline="0" noProof="0" dirty="0">
              <a:ln>
                <a:noFill/>
              </a:ln>
              <a:solidFill>
                <a:prstClr val="white"/>
              </a:solidFill>
              <a:effectLst/>
              <a:uLnTx/>
              <a:uFillTx/>
              <a:latin typeface="Segoe UI Light" panose="020B0502040204020203" pitchFamily="34" charset="0"/>
              <a:ea typeface="Segoe Pro Light" charset="0"/>
              <a:cs typeface="Segoe UI Light" panose="020B0502040204020203" pitchFamily="34" charset="0"/>
            </a:endParaRPr>
          </a:p>
          <a:p>
            <a:pPr marL="0" marR="0" lvl="0" indent="0" algn="l" defTabSz="713203" rtl="0" eaLnBrk="1" fontAlgn="auto" latinLnBrk="0" hangingPunct="1">
              <a:lnSpc>
                <a:spcPct val="100000"/>
              </a:lnSpc>
              <a:spcBef>
                <a:spcPts val="0"/>
              </a:spcBef>
              <a:spcAft>
                <a:spcPts val="0"/>
              </a:spcAft>
              <a:buClrTx/>
              <a:buSzTx/>
              <a:buFontTx/>
              <a:buNone/>
              <a:tabLst/>
              <a:defRPr/>
            </a:pPr>
            <a:endParaRPr kumimoji="0" lang="ro-RO" sz="1200" b="0" i="0" u="none" strike="noStrike" kern="1200" cap="none" spc="0" normalizeH="0" baseline="0" noProof="0" dirty="0">
              <a:ln>
                <a:noFill/>
              </a:ln>
              <a:solidFill>
                <a:prstClr val="white"/>
              </a:solidFill>
              <a:effectLst/>
              <a:uLnTx/>
              <a:uFillTx/>
              <a:latin typeface="Segoe UI Light" panose="020B0502040204020203" pitchFamily="34" charset="0"/>
              <a:ea typeface="Segoe Pro Light" charset="0"/>
              <a:cs typeface="Segoe UI Light" panose="020B0502040204020203" pitchFamily="34" charset="0"/>
            </a:endParaRPr>
          </a:p>
          <a:p>
            <a:pPr marL="0" marR="0" lvl="0" indent="0" algn="l" defTabSz="713203" rtl="0" eaLnBrk="1" fontAlgn="auto" latinLnBrk="0" hangingPunct="1">
              <a:lnSpc>
                <a:spcPct val="100000"/>
              </a:lnSpc>
              <a:spcBef>
                <a:spcPts val="0"/>
              </a:spcBef>
              <a:spcAft>
                <a:spcPts val="0"/>
              </a:spcAft>
              <a:buClrTx/>
              <a:buSzTx/>
              <a:buFontTx/>
              <a:buNone/>
              <a:tabLst/>
              <a:defRPr/>
            </a:pPr>
            <a:r>
              <a:rPr kumimoji="0" lang="ro-RO" sz="1200" b="0" i="0" u="none" strike="noStrike" kern="1200" cap="none" spc="0" normalizeH="0" baseline="0" noProof="0" dirty="0">
                <a:ln>
                  <a:noFill/>
                </a:ln>
                <a:solidFill>
                  <a:prstClr val="black"/>
                </a:solidFill>
                <a:effectLst/>
                <a:uLnTx/>
                <a:uFillTx/>
                <a:latin typeface="+mn-lt"/>
              </a:rPr>
              <a:t>Mojang © 2017. „Minecraft” este o marcă comercială a Mojang AB</a:t>
            </a:r>
          </a:p>
          <a:p>
            <a:pPr marL="0" marR="0" lvl="0" indent="0" algn="l" defTabSz="713203" rtl="0" eaLnBrk="1" fontAlgn="auto" latinLnBrk="0" hangingPunct="1">
              <a:lnSpc>
                <a:spcPct val="100000"/>
              </a:lnSpc>
              <a:spcBef>
                <a:spcPts val="0"/>
              </a:spcBef>
              <a:spcAft>
                <a:spcPts val="0"/>
              </a:spcAft>
              <a:buClrTx/>
              <a:buSzTx/>
              <a:buFontTx/>
              <a:buNone/>
              <a:tabLst/>
              <a:defRPr/>
            </a:pPr>
            <a:endParaRPr kumimoji="0" lang="ro-RO" sz="1200" b="0" i="0" u="none" strike="noStrike" kern="1200" cap="none" spc="0" normalizeH="0" baseline="0" noProof="0" dirty="0">
              <a:ln>
                <a:noFill/>
              </a:ln>
              <a:solidFill>
                <a:prstClr val="white"/>
              </a:solidFill>
              <a:effectLst/>
              <a:uLnTx/>
              <a:uFillTx/>
              <a:latin typeface="Segoe UI Light" panose="020B0502040204020203" pitchFamily="34" charset="0"/>
              <a:ea typeface="Segoe Pro Light" charset="0"/>
              <a:cs typeface="Segoe UI Light" panose="020B0502040204020203" pitchFamily="34" charset="0"/>
            </a:endParaRPr>
          </a:p>
          <a:p>
            <a:pPr marL="0" marR="0" lvl="0" indent="0" algn="l" defTabSz="713203" rtl="0" eaLnBrk="1" fontAlgn="auto" latinLnBrk="0" hangingPunct="1">
              <a:lnSpc>
                <a:spcPct val="100000"/>
              </a:lnSpc>
              <a:spcBef>
                <a:spcPts val="0"/>
              </a:spcBef>
              <a:spcAft>
                <a:spcPts val="0"/>
              </a:spcAft>
              <a:buClrTx/>
              <a:buSzTx/>
              <a:buFontTx/>
              <a:buNone/>
              <a:tabLst/>
              <a:defRPr/>
            </a:pPr>
            <a:r>
              <a:rPr kumimoji="0" lang="ro-RO" sz="1200" b="0" i="0" u="none" strike="noStrike" kern="1200" cap="none" spc="0" normalizeH="0" baseline="0" noProof="0" dirty="0">
                <a:ln>
                  <a:noFill/>
                </a:ln>
                <a:solidFill>
                  <a:prstClr val="black"/>
                </a:solidFill>
                <a:effectLst/>
                <a:uLnTx/>
                <a:uFillTx/>
                <a:latin typeface="+mn-lt"/>
              </a:rPr>
              <a:t>© 2017 Microsoft Corporation. Toate drepturile rezervate.</a:t>
            </a:r>
          </a:p>
          <a:p>
            <a:pPr marL="457200" lvl="1" indent="0">
              <a:buFont typeface="Arial"/>
              <a:buNone/>
            </a:pPr>
            <a:endParaRPr lang="ro-RO"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8F0EC2C-E6BA-F248-9EDA-113245C923E1}" type="slidenum">
              <a:rPr lang="en-US" smtClean="0"/>
              <a:t>20</a:t>
            </a:fld>
            <a:endParaRPr lang="ro-RO"/>
          </a:p>
        </p:txBody>
      </p:sp>
    </p:spTree>
    <p:extLst>
      <p:ext uri="{BB962C8B-B14F-4D97-AF65-F5344CB8AC3E}">
        <p14:creationId xmlns:p14="http://schemas.microsoft.com/office/powerpoint/2010/main" val="29047664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o-RO" b="1" u="sng" dirty="0"/>
              <a:t>OBIECTIV DIAPOZITIVE:</a:t>
            </a:r>
          </a:p>
          <a:p>
            <a:endParaRPr lang="ro-RO" b="1" u="sng"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ro-RO" dirty="0"/>
              <a:t>Să suscite interesul tinerilor cu privire la tutorialul Hour of Code™.</a:t>
            </a:r>
            <a:endParaRPr lang="ro-RO" b="1" u="sng" dirty="0"/>
          </a:p>
          <a:p>
            <a:endParaRPr lang="ro-RO" b="1" u="sng" dirty="0"/>
          </a:p>
          <a:p>
            <a:r>
              <a:rPr lang="ro-RO" b="1" u="sng" dirty="0"/>
              <a:t>INSTRUCȚIUNI DE IMAGINE PENTRU ACEST DIAPOZITIV:</a:t>
            </a:r>
            <a:endParaRPr lang="ro-RO" sz="1200" u="sng" kern="1200" dirty="0">
              <a:solidFill>
                <a:schemeClr val="tx1"/>
              </a:solidFill>
              <a:effectLst/>
              <a:latin typeface="+mn-lt"/>
              <a:ea typeface="+mn-ea"/>
              <a:cs typeface="+mn-cs"/>
            </a:endParaRPr>
          </a:p>
          <a:p>
            <a:endParaRPr lang="ro-RO" sz="1200" kern="1200" dirty="0">
              <a:solidFill>
                <a:schemeClr val="tx1"/>
              </a:solidFill>
              <a:effectLst/>
              <a:latin typeface="+mn-lt"/>
              <a:ea typeface="+mn-ea"/>
              <a:cs typeface="+mn-cs"/>
            </a:endParaRPr>
          </a:p>
          <a:p>
            <a:r>
              <a:rPr lang="ro-RO" dirty="0"/>
              <a:t>Videoclipul ar trebui să se redea automat. </a:t>
            </a:r>
          </a:p>
          <a:p>
            <a:endParaRPr lang="ro-RO" dirty="0"/>
          </a:p>
          <a:p>
            <a:pPr marL="0" marR="0" indent="0" algn="l" defTabSz="914400" rtl="0" eaLnBrk="1" fontAlgn="auto" latinLnBrk="0" hangingPunct="1">
              <a:lnSpc>
                <a:spcPct val="100000"/>
              </a:lnSpc>
              <a:spcBef>
                <a:spcPts val="0"/>
              </a:spcBef>
              <a:spcAft>
                <a:spcPts val="0"/>
              </a:spcAft>
              <a:buClrTx/>
              <a:buSzTx/>
              <a:buFontTx/>
              <a:buNone/>
              <a:tabLst/>
              <a:defRPr/>
            </a:pPr>
            <a:r>
              <a:rPr lang="ro-RO" sz="1200" kern="1200" dirty="0">
                <a:solidFill>
                  <a:schemeClr val="tx1"/>
                </a:solidFill>
                <a:effectLst/>
                <a:latin typeface="+mn-lt"/>
              </a:rPr>
              <a:t>Dacă doriți să schimbați limba sau subtitrarea, puteți face acest lucru în linkul de mai jos, făcând clic pe roata dințată „Setări” din colțul din dreapta jos al videoclipului. Este posibil să fie necesar să reîncorporați linkul în acest caz: https://www.youtube.com/watch?t=1&amp;v=2DxWIxec6yo</a:t>
            </a:r>
          </a:p>
          <a:p>
            <a:pPr marL="0" marR="0" indent="0" algn="l" defTabSz="914400" rtl="0" eaLnBrk="1" fontAlgn="auto" latinLnBrk="0" hangingPunct="1">
              <a:lnSpc>
                <a:spcPct val="100000"/>
              </a:lnSpc>
              <a:spcBef>
                <a:spcPts val="0"/>
              </a:spcBef>
              <a:spcAft>
                <a:spcPts val="0"/>
              </a:spcAft>
              <a:buClrTx/>
              <a:buSzTx/>
              <a:buFontTx/>
              <a:buNone/>
              <a:tabLst/>
              <a:defRPr/>
            </a:pPr>
            <a:endParaRPr lang="ro-RO"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ro-RO"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ro-RO" sz="1200" kern="1200" dirty="0">
                <a:solidFill>
                  <a:schemeClr val="tx1"/>
                </a:solidFill>
                <a:effectLst/>
                <a:latin typeface="+mn-lt"/>
              </a:rPr>
              <a:t>Videoclipuri suplimentare se găsesc la adresa code.org și pot fi înlocuite în cazul în care căutați un alt mesaj pentru publicul dvs.</a:t>
            </a:r>
          </a:p>
          <a:p>
            <a:pPr marL="0" marR="0" indent="0" algn="l" defTabSz="914400" rtl="0" eaLnBrk="1" fontAlgn="auto" latinLnBrk="0" hangingPunct="1">
              <a:lnSpc>
                <a:spcPct val="100000"/>
              </a:lnSpc>
              <a:spcBef>
                <a:spcPts val="0"/>
              </a:spcBef>
              <a:spcAft>
                <a:spcPts val="0"/>
              </a:spcAft>
              <a:buClrTx/>
              <a:buSzTx/>
              <a:buFontTx/>
              <a:buNone/>
              <a:tabLst/>
              <a:defRPr/>
            </a:pPr>
            <a:endParaRPr lang="ro-RO"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8F0EC2C-E6BA-F248-9EDA-113245C923E1}" type="slidenum">
              <a:rPr lang="en-US" smtClean="0"/>
              <a:t>3</a:t>
            </a:fld>
            <a:endParaRPr lang="ro-RO"/>
          </a:p>
        </p:txBody>
      </p:sp>
    </p:spTree>
    <p:extLst>
      <p:ext uri="{BB962C8B-B14F-4D97-AF65-F5344CB8AC3E}">
        <p14:creationId xmlns:p14="http://schemas.microsoft.com/office/powerpoint/2010/main" val="38420056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ro-RO" b="1" u="sng"/>
              <a:t>MOSTRĂ DE SCENARIU:</a:t>
            </a:r>
          </a:p>
          <a:p>
            <a:endParaRPr lang="ro-RO" sz="1200" kern="1200">
              <a:solidFill>
                <a:schemeClr val="tx1"/>
              </a:solidFill>
              <a:effectLst/>
              <a:latin typeface="+mn-lt"/>
              <a:ea typeface="+mn-ea"/>
              <a:cs typeface="+mn-cs"/>
            </a:endParaRPr>
          </a:p>
          <a:p>
            <a:r>
              <a:rPr lang="ro-RO" b="0" u="none"/>
              <a:t>„La ce vă gândiți când auziți termenii „cod” și „scriere de cod”? Este vorba despre secrete, cum ar fi un cod secret? Ce tip de persoane credeți că se ocupă cu scrierea de cod? Lăsați-vă imaginația să își ia zborul!”</a:t>
            </a:r>
            <a:endParaRPr lang="ro-RO" sz="1200" kern="1200">
              <a:solidFill>
                <a:schemeClr val="tx1"/>
              </a:solidFill>
              <a:effectLst/>
              <a:latin typeface="+mn-lt"/>
              <a:ea typeface="+mn-ea"/>
              <a:cs typeface="+mn-cs"/>
            </a:endParaRPr>
          </a:p>
          <a:p>
            <a:endParaRPr lang="ro-RO" sz="1200" kern="120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ro-RO" b="1" u="sng"/>
              <a:t>OBIECTIV DIAPOZITIVE:</a:t>
            </a:r>
            <a:r>
              <a:rPr lang="ro-RO"/>
              <a:t> </a:t>
            </a:r>
          </a:p>
          <a:p>
            <a:pPr marL="0" marR="0" indent="0" algn="l" defTabSz="914400" rtl="0" eaLnBrk="1" fontAlgn="auto" latinLnBrk="0" hangingPunct="1">
              <a:lnSpc>
                <a:spcPct val="100000"/>
              </a:lnSpc>
              <a:spcBef>
                <a:spcPts val="0"/>
              </a:spcBef>
              <a:spcAft>
                <a:spcPts val="0"/>
              </a:spcAft>
              <a:buClrTx/>
              <a:buSzTx/>
              <a:buFontTx/>
              <a:buNone/>
              <a:tabLst/>
              <a:defRPr/>
            </a:pPr>
            <a:endParaRPr lang="ro-RO" b="0" u="none" baseline="0"/>
          </a:p>
          <a:p>
            <a:pPr marL="0" marR="0" indent="0" algn="l" defTabSz="914400" rtl="0" eaLnBrk="1" fontAlgn="auto" latinLnBrk="0" hangingPunct="1">
              <a:lnSpc>
                <a:spcPct val="100000"/>
              </a:lnSpc>
              <a:spcBef>
                <a:spcPts val="0"/>
              </a:spcBef>
              <a:spcAft>
                <a:spcPts val="0"/>
              </a:spcAft>
              <a:buClrTx/>
              <a:buSzTx/>
              <a:buFontTx/>
              <a:buNone/>
              <a:tabLst/>
              <a:defRPr/>
            </a:pPr>
            <a:r>
              <a:rPr lang="ro-RO" b="0" u="none" baseline="0"/>
              <a:t>Acest diapozitiv are menirea să spargă gheața.</a:t>
            </a:r>
          </a:p>
          <a:p>
            <a:pPr marL="0" marR="0" indent="0" algn="l" defTabSz="914400" rtl="0" eaLnBrk="1" fontAlgn="auto" latinLnBrk="0" hangingPunct="1">
              <a:lnSpc>
                <a:spcPct val="100000"/>
              </a:lnSpc>
              <a:spcBef>
                <a:spcPts val="0"/>
              </a:spcBef>
              <a:spcAft>
                <a:spcPts val="0"/>
              </a:spcAft>
              <a:buClrTx/>
              <a:buSzTx/>
              <a:buFontTx/>
              <a:buNone/>
              <a:tabLst/>
              <a:defRPr/>
            </a:pPr>
            <a:endParaRPr lang="ro-RO" b="0" u="none" baseline="0"/>
          </a:p>
          <a:p>
            <a:pPr>
              <a:defRPr/>
            </a:pPr>
            <a:r>
              <a:rPr lang="ro-RO" kern="1200">
                <a:effectLst/>
                <a:latin typeface="+mn-lt"/>
              </a:rPr>
              <a:t>Există posibilitatea ca acești copii să nu aibă un răspuns efectiv la </a:t>
            </a:r>
            <a:r>
              <a:rPr lang="ro-RO"/>
              <a:t>aceste întrebări</a:t>
            </a:r>
            <a:r>
              <a:rPr lang="ro-RO" kern="1200">
                <a:effectLst/>
                <a:latin typeface="+mn-lt"/>
              </a:rPr>
              <a:t>, dar </a:t>
            </a:r>
            <a:r>
              <a:rPr lang="ro-RO"/>
              <a:t>aceste </a:t>
            </a:r>
            <a:r>
              <a:rPr lang="ro-RO" kern="1200" baseline="0">
                <a:effectLst/>
                <a:latin typeface="+mn-lt"/>
              </a:rPr>
              <a:t>întrebări </a:t>
            </a:r>
            <a:r>
              <a:rPr lang="ro-RO"/>
              <a:t>sunt</a:t>
            </a:r>
            <a:r>
              <a:rPr lang="ro-RO" kern="1200" baseline="0">
                <a:effectLst/>
                <a:latin typeface="+mn-lt"/>
              </a:rPr>
              <a:t> menite s</a:t>
            </a:r>
            <a:r>
              <a:rPr lang="ro-RO"/>
              <a:t>ă demareze o </a:t>
            </a:r>
            <a:r>
              <a:rPr lang="ro-RO" b="0" u="none" baseline="0"/>
              <a:t>discuție în sală și să corecteze noțiunile preconcepute pe care le pot avea tinerii cu privire la scrierea de cod. </a:t>
            </a:r>
            <a:r>
              <a:rPr lang="ro-RO" kern="1200">
                <a:effectLst/>
                <a:latin typeface="+mn-lt"/>
              </a:rPr>
              <a:t>Asigurați-vă că aceasta este o conversație amuzantă, în care nu este nicio problemă dacă nu cunoști răspunsurile. În următorul diapozitiv, vom corecta aceste concepții greșite despre scrierea de cod pentru a schimba părerea participanților înainte de a trece la tutoriale.</a:t>
            </a:r>
            <a:r>
              <a:rPr lang="ro-RO"/>
              <a:t> </a:t>
            </a:r>
            <a:endParaRPr lang="ro-RO" b="1" u="sng"/>
          </a:p>
          <a:p>
            <a:endParaRPr lang="ro-RO" b="1"/>
          </a:p>
          <a:p>
            <a:endParaRPr lang="ro-RO"/>
          </a:p>
        </p:txBody>
      </p:sp>
      <p:sp>
        <p:nvSpPr>
          <p:cNvPr id="4" name="Slide Number Placeholder 3"/>
          <p:cNvSpPr>
            <a:spLocks noGrp="1"/>
          </p:cNvSpPr>
          <p:nvPr>
            <p:ph type="sldNum" sz="quarter" idx="10"/>
          </p:nvPr>
        </p:nvSpPr>
        <p:spPr/>
        <p:txBody>
          <a:bodyPr/>
          <a:lstStyle/>
          <a:p>
            <a:fld id="{88F0EC2C-E6BA-F248-9EDA-113245C923E1}" type="slidenum">
              <a:rPr lang="en-US" smtClean="0"/>
              <a:t>4</a:t>
            </a:fld>
            <a:endParaRPr lang="ro-RO"/>
          </a:p>
        </p:txBody>
      </p:sp>
    </p:spTree>
    <p:extLst>
      <p:ext uri="{BB962C8B-B14F-4D97-AF65-F5344CB8AC3E}">
        <p14:creationId xmlns:p14="http://schemas.microsoft.com/office/powerpoint/2010/main" val="13476581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ro-RO" b="1" u="sng"/>
              <a:t>MOSTRĂ DE SCENARIU:</a:t>
            </a:r>
            <a:endParaRPr lang="ro-RO" b="0" u="none"/>
          </a:p>
          <a:p>
            <a:endParaRPr lang="ro-RO" b="0" u="none"/>
          </a:p>
          <a:p>
            <a:r>
              <a:rPr lang="ro-RO" b="0" u="none"/>
              <a:t>„Haideți să vorbim acum despre ce este </a:t>
            </a:r>
            <a:r>
              <a:rPr lang="ro-RO" b="0" i="1" u="none"/>
              <a:t>de fapt</a:t>
            </a:r>
            <a:r>
              <a:rPr lang="ro-RO" b="0" u="none"/>
              <a:t> scrierea de cod.”</a:t>
            </a:r>
          </a:p>
          <a:p>
            <a:endParaRPr lang="ro-RO" sz="1200" b="0" u="none" kern="1200">
              <a:solidFill>
                <a:schemeClr val="tx1"/>
              </a:solidFill>
              <a:effectLst/>
              <a:latin typeface="+mn-lt"/>
              <a:ea typeface="+mn-ea"/>
              <a:cs typeface="+mn-cs"/>
            </a:endParaRPr>
          </a:p>
          <a:p>
            <a:r>
              <a:rPr lang="ro-RO" b="1" u="sng"/>
              <a:t>OBIECTIV DIAPOZITIVE:</a:t>
            </a:r>
          </a:p>
          <a:p>
            <a:endParaRPr lang="ro-RO" b="1" u="sng"/>
          </a:p>
          <a:p>
            <a:r>
              <a:rPr lang="ro-RO" b="0" u="none"/>
              <a:t>Diapozitivele 5-7 sunt menite să explice ce reprezintă scrierea de cod într-un mod ușor de înțeles.</a:t>
            </a:r>
          </a:p>
          <a:p>
            <a:endParaRPr lang="ro-RO" b="1"/>
          </a:p>
          <a:p>
            <a:endParaRPr lang="ro-RO" sz="1200" kern="120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8F0EC2C-E6BA-F248-9EDA-113245C923E1}" type="slidenum">
              <a:rPr lang="en-US" smtClean="0"/>
              <a:t>5</a:t>
            </a:fld>
            <a:endParaRPr lang="ro-RO"/>
          </a:p>
        </p:txBody>
      </p:sp>
    </p:spTree>
    <p:extLst>
      <p:ext uri="{BB962C8B-B14F-4D97-AF65-F5344CB8AC3E}">
        <p14:creationId xmlns:p14="http://schemas.microsoft.com/office/powerpoint/2010/main" val="14714661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ro-RO" b="1" u="sng"/>
              <a:t>MOSTRĂ DE SCENARIU:</a:t>
            </a:r>
          </a:p>
          <a:p>
            <a:pPr marL="0" marR="0" indent="0" algn="l" defTabSz="914400" rtl="0" eaLnBrk="1" fontAlgn="auto" latinLnBrk="0" hangingPunct="1">
              <a:lnSpc>
                <a:spcPct val="100000"/>
              </a:lnSpc>
              <a:spcBef>
                <a:spcPts val="0"/>
              </a:spcBef>
              <a:spcAft>
                <a:spcPts val="0"/>
              </a:spcAft>
              <a:buClrTx/>
              <a:buSzTx/>
              <a:buFontTx/>
              <a:buNone/>
              <a:tabLst/>
              <a:defRPr/>
            </a:pPr>
            <a:endParaRPr lang="ro-RO" b="1" u="sng"/>
          </a:p>
          <a:p>
            <a:r>
              <a:rPr lang="ro-RO" b="0"/>
              <a:t>„Scrierea de cod este limbajul pe care îl folosesc oamenii ca să dea instrucțiuni dispozitivelor, astfel încât acestea să poată executa comanda.</a:t>
            </a:r>
            <a:r>
              <a:rPr lang="ro-RO" sz="1200" b="0" baseline="0">
                <a:latin typeface="Segoe Pro Light" charset="0"/>
              </a:rPr>
              <a:t> Voi îl puteți folosi pentru a crea atât de multe lucruri minunate!”</a:t>
            </a:r>
            <a:endParaRPr lang="ro-RO" sz="1200" baseline="0">
              <a:latin typeface="Segoe Pro Light" charset="0"/>
              <a:ea typeface="Segoe Pro Light" charset="0"/>
              <a:cs typeface="Segoe Pro Light" charset="0"/>
            </a:endParaRPr>
          </a:p>
          <a:p>
            <a:endParaRPr lang="ro-RO" b="1" u="sng"/>
          </a:p>
          <a:p>
            <a:endParaRPr lang="ro-RO" b="1"/>
          </a:p>
          <a:p>
            <a:endParaRPr lang="ro-RO" sz="1200">
              <a:latin typeface="Segoe Pro Light" charset="0"/>
              <a:ea typeface="Segoe Pro Light" charset="0"/>
              <a:cs typeface="Segoe Pro Light" charset="0"/>
            </a:endParaRPr>
          </a:p>
        </p:txBody>
      </p:sp>
      <p:sp>
        <p:nvSpPr>
          <p:cNvPr id="4" name="Slide Number Placeholder 3"/>
          <p:cNvSpPr>
            <a:spLocks noGrp="1"/>
          </p:cNvSpPr>
          <p:nvPr>
            <p:ph type="sldNum" sz="quarter" idx="10"/>
          </p:nvPr>
        </p:nvSpPr>
        <p:spPr/>
        <p:txBody>
          <a:bodyPr/>
          <a:lstStyle/>
          <a:p>
            <a:fld id="{88F0EC2C-E6BA-F248-9EDA-113245C923E1}" type="slidenum">
              <a:rPr lang="en-US" smtClean="0"/>
              <a:t>6</a:t>
            </a:fld>
            <a:endParaRPr lang="ro-RO"/>
          </a:p>
        </p:txBody>
      </p:sp>
    </p:spTree>
    <p:extLst>
      <p:ext uri="{BB962C8B-B14F-4D97-AF65-F5344CB8AC3E}">
        <p14:creationId xmlns:p14="http://schemas.microsoft.com/office/powerpoint/2010/main" val="11666121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ro-RO" b="1" u="sng"/>
              <a:t>MOSTRĂ DE SCENARIU:</a:t>
            </a:r>
          </a:p>
          <a:p>
            <a:pPr marL="0" marR="0" indent="0" algn="l" defTabSz="914400" rtl="0" eaLnBrk="1" fontAlgn="auto" latinLnBrk="0" hangingPunct="1">
              <a:lnSpc>
                <a:spcPct val="100000"/>
              </a:lnSpc>
              <a:spcBef>
                <a:spcPts val="0"/>
              </a:spcBef>
              <a:spcAft>
                <a:spcPts val="0"/>
              </a:spcAft>
              <a:buClrTx/>
              <a:buSzTx/>
              <a:buFontTx/>
              <a:buNone/>
              <a:tabLst/>
              <a:defRPr/>
            </a:pPr>
            <a:endParaRPr lang="ro-RO" b="1" u="sng"/>
          </a:p>
          <a:p>
            <a:r>
              <a:rPr lang="ro-RO" b="0" baseline="0"/>
              <a:t>„Pentru comunicarea cu computerele, trebuie să le dăm comenzi într-un limbaj pe care îl înțeleg. Acest limbaj este codul!” </a:t>
            </a:r>
          </a:p>
          <a:p>
            <a:endParaRPr lang="ro-RO" b="1" u="sng"/>
          </a:p>
          <a:p>
            <a:endParaRPr lang="ro-RO"/>
          </a:p>
        </p:txBody>
      </p:sp>
      <p:sp>
        <p:nvSpPr>
          <p:cNvPr id="4" name="Slide Number Placeholder 3"/>
          <p:cNvSpPr>
            <a:spLocks noGrp="1"/>
          </p:cNvSpPr>
          <p:nvPr>
            <p:ph type="sldNum" sz="quarter" idx="10"/>
          </p:nvPr>
        </p:nvSpPr>
        <p:spPr/>
        <p:txBody>
          <a:bodyPr/>
          <a:lstStyle/>
          <a:p>
            <a:fld id="{88F0EC2C-E6BA-F248-9EDA-113245C923E1}" type="slidenum">
              <a:rPr lang="en-US" smtClean="0"/>
              <a:t>7</a:t>
            </a:fld>
            <a:endParaRPr lang="ro-RO"/>
          </a:p>
        </p:txBody>
      </p:sp>
    </p:spTree>
    <p:extLst>
      <p:ext uri="{BB962C8B-B14F-4D97-AF65-F5344CB8AC3E}">
        <p14:creationId xmlns:p14="http://schemas.microsoft.com/office/powerpoint/2010/main" val="16709083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ro-RO" b="1" u="sng"/>
              <a:t>MOSTRĂ DE SCENARIU:</a:t>
            </a:r>
          </a:p>
          <a:p>
            <a:pPr marL="0" marR="0" indent="0" algn="l" defTabSz="914400" rtl="0" eaLnBrk="1" fontAlgn="auto" latinLnBrk="0" hangingPunct="1">
              <a:lnSpc>
                <a:spcPct val="100000"/>
              </a:lnSpc>
              <a:spcBef>
                <a:spcPts val="0"/>
              </a:spcBef>
              <a:spcAft>
                <a:spcPts val="0"/>
              </a:spcAft>
              <a:buClrTx/>
              <a:buSzTx/>
              <a:buFontTx/>
              <a:buNone/>
              <a:tabLst/>
              <a:defRPr/>
            </a:pPr>
            <a:endParaRPr lang="ro-RO" b="1" u="sng"/>
          </a:p>
          <a:p>
            <a:pPr marL="0" marR="0" indent="0" algn="l" defTabSz="914400" rtl="0" eaLnBrk="1" fontAlgn="auto" latinLnBrk="0" hangingPunct="1">
              <a:lnSpc>
                <a:spcPct val="100000"/>
              </a:lnSpc>
              <a:spcBef>
                <a:spcPts val="0"/>
              </a:spcBef>
              <a:spcAft>
                <a:spcPts val="0"/>
              </a:spcAft>
              <a:buClrTx/>
              <a:buSzTx/>
              <a:buFontTx/>
              <a:buNone/>
              <a:tabLst/>
              <a:defRPr/>
            </a:pPr>
            <a:r>
              <a:rPr lang="ro-RO" b="0" u="none"/>
              <a:t>„Credeți că aveți capacitatea de a scrie cod? Perfect! Și eu cred la fel!”</a:t>
            </a:r>
          </a:p>
          <a:p>
            <a:endParaRPr lang="ro-RO" b="1" u="sng"/>
          </a:p>
          <a:p>
            <a:r>
              <a:rPr lang="ro-RO" b="1" u="sng"/>
              <a:t>OBIECTIV DIAPOZITIVE:</a:t>
            </a:r>
          </a:p>
          <a:p>
            <a:endParaRPr lang="ro-RO" b="1" u="sng"/>
          </a:p>
          <a:p>
            <a:r>
              <a:rPr lang="ro-RO" b="0" u="none"/>
              <a:t>Diapozitivele 9-11 sunt menite să explice calitățile necesare pentru scrierea de cod.</a:t>
            </a:r>
          </a:p>
          <a:p>
            <a:endParaRPr lang="ro-RO" b="0" u="none" baseline="0"/>
          </a:p>
          <a:p>
            <a:pPr marL="0" marR="0" indent="0" algn="l" defTabSz="914400" rtl="0" eaLnBrk="1" fontAlgn="auto" latinLnBrk="0" hangingPunct="1">
              <a:lnSpc>
                <a:spcPct val="100000"/>
              </a:lnSpc>
              <a:spcBef>
                <a:spcPts val="0"/>
              </a:spcBef>
              <a:spcAft>
                <a:spcPts val="0"/>
              </a:spcAft>
              <a:buClrTx/>
              <a:buSzTx/>
              <a:buFontTx/>
              <a:buNone/>
              <a:tabLst/>
              <a:defRPr/>
            </a:pPr>
            <a:r>
              <a:rPr lang="ro-RO" sz="1200" b="1" u="sng" kern="1200">
                <a:solidFill>
                  <a:schemeClr val="tx1"/>
                </a:solidFill>
                <a:effectLst/>
                <a:latin typeface="+mn-lt"/>
              </a:rPr>
              <a:t>NOTĂ FACILITATOR</a:t>
            </a:r>
          </a:p>
          <a:p>
            <a:pPr marL="0" marR="0" indent="0" algn="l" defTabSz="914400" rtl="0" eaLnBrk="1" fontAlgn="auto" latinLnBrk="0" hangingPunct="1">
              <a:lnSpc>
                <a:spcPct val="100000"/>
              </a:lnSpc>
              <a:spcBef>
                <a:spcPts val="0"/>
              </a:spcBef>
              <a:spcAft>
                <a:spcPts val="0"/>
              </a:spcAft>
              <a:buClrTx/>
              <a:buSzTx/>
              <a:buFontTx/>
              <a:buNone/>
              <a:tabLst/>
              <a:defRPr/>
            </a:pPr>
            <a:r>
              <a:rPr lang="ro-RO" kern="1200">
                <a:effectLst/>
                <a:latin typeface="+mn-lt"/>
              </a:rPr>
              <a:t>Copiii din această grupă de vârstă sunt preocupați să învețe să colaboreze, să-și dezvolte abilitățile creative și să învețe lucruri noi. </a:t>
            </a:r>
            <a:r>
              <a:rPr lang="ro-RO"/>
              <a:t>Este</a:t>
            </a:r>
            <a:r>
              <a:rPr lang="ro-RO" kern="1200">
                <a:effectLst/>
                <a:latin typeface="+mn-lt"/>
              </a:rPr>
              <a:t> important să subliniați că scrierea de cod include toate aceste componente.</a:t>
            </a:r>
            <a:endParaRPr lang="ro-RO" b="0" u="none"/>
          </a:p>
          <a:p>
            <a:endParaRPr lang="ro-RO" b="1"/>
          </a:p>
          <a:p>
            <a:endParaRPr lang="ro-RO"/>
          </a:p>
        </p:txBody>
      </p:sp>
      <p:sp>
        <p:nvSpPr>
          <p:cNvPr id="4" name="Slide Number Placeholder 3"/>
          <p:cNvSpPr>
            <a:spLocks noGrp="1"/>
          </p:cNvSpPr>
          <p:nvPr>
            <p:ph type="sldNum" sz="quarter" idx="10"/>
          </p:nvPr>
        </p:nvSpPr>
        <p:spPr/>
        <p:txBody>
          <a:bodyPr/>
          <a:lstStyle/>
          <a:p>
            <a:fld id="{88F0EC2C-E6BA-F248-9EDA-113245C923E1}" type="slidenum">
              <a:rPr lang="en-US" smtClean="0"/>
              <a:t>8</a:t>
            </a:fld>
            <a:endParaRPr lang="ro-RO"/>
          </a:p>
        </p:txBody>
      </p:sp>
    </p:spTree>
    <p:extLst>
      <p:ext uri="{BB962C8B-B14F-4D97-AF65-F5344CB8AC3E}">
        <p14:creationId xmlns:p14="http://schemas.microsoft.com/office/powerpoint/2010/main" val="3958281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ro-RO" b="1" u="sng"/>
              <a:t>MOSTRĂ DE SCENARIU:</a:t>
            </a:r>
          </a:p>
          <a:p>
            <a:pPr marL="0" marR="0" indent="0" algn="l" defTabSz="914400" rtl="0" eaLnBrk="1" fontAlgn="auto" latinLnBrk="0" hangingPunct="1">
              <a:lnSpc>
                <a:spcPct val="100000"/>
              </a:lnSpc>
              <a:spcBef>
                <a:spcPts val="0"/>
              </a:spcBef>
              <a:spcAft>
                <a:spcPts val="0"/>
              </a:spcAft>
              <a:buClrTx/>
              <a:buSzTx/>
              <a:buFontTx/>
              <a:buNone/>
              <a:tabLst/>
              <a:defRPr/>
            </a:pPr>
            <a:endParaRPr lang="ro-RO" b="1" u="sng"/>
          </a:p>
          <a:p>
            <a:r>
              <a:rPr lang="ro-RO" b="0" baseline="0"/>
              <a:t>„Scrierea de cod are legătură cu rezolvarea problemelor! </a:t>
            </a:r>
            <a:r>
              <a:rPr lang="ro-RO" sz="1200" kern="1200">
                <a:solidFill>
                  <a:schemeClr val="tx1"/>
                </a:solidFill>
                <a:effectLst/>
                <a:latin typeface="+mn-lt"/>
              </a:rPr>
              <a:t>Codul este folosit pentru a crea lucruri noi care ne fac viața mai ușoară! Cum ar fi atunci când vreți să vorbiți cu cineva care nu se află lângă voi, îi puteți trimite un mesaj text! Acesta este un exemplu de utilizare a tehnologiei pentru a rezolva o problemă!”</a:t>
            </a:r>
          </a:p>
          <a:p>
            <a:endParaRPr lang="ro-RO" b="1" u="sng"/>
          </a:p>
          <a:p>
            <a:endParaRPr lang="ro-RO"/>
          </a:p>
        </p:txBody>
      </p:sp>
      <p:sp>
        <p:nvSpPr>
          <p:cNvPr id="4" name="Slide Number Placeholder 3"/>
          <p:cNvSpPr>
            <a:spLocks noGrp="1"/>
          </p:cNvSpPr>
          <p:nvPr>
            <p:ph type="sldNum" sz="quarter" idx="10"/>
          </p:nvPr>
        </p:nvSpPr>
        <p:spPr/>
        <p:txBody>
          <a:bodyPr/>
          <a:lstStyle/>
          <a:p>
            <a:fld id="{88F0EC2C-E6BA-F248-9EDA-113245C923E1}" type="slidenum">
              <a:rPr lang="en-US" smtClean="0"/>
              <a:t>9</a:t>
            </a:fld>
            <a:endParaRPr lang="ro-RO"/>
          </a:p>
        </p:txBody>
      </p:sp>
    </p:spTree>
    <p:extLst>
      <p:ext uri="{BB962C8B-B14F-4D97-AF65-F5344CB8AC3E}">
        <p14:creationId xmlns:p14="http://schemas.microsoft.com/office/powerpoint/2010/main" val="3307805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935302"/>
            <a:ext cx="6858000" cy="1989667"/>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3001698"/>
            <a:ext cx="6858000" cy="137980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p>
            <a:fld id="{2D19B59C-C004-5A44-B9CA-56741D3BB1DF}" type="datetime1">
              <a:rPr lang="en-US" smtClean="0"/>
              <a:t>11/2/2017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5633720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126A87D-8AFB-9D4F-8D56-1761F024AE1B}" type="datetime1">
              <a:rPr lang="en-US" smtClean="0"/>
              <a:t>11/2/2017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6058962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04271"/>
            <a:ext cx="1971675" cy="484319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304271"/>
            <a:ext cx="5800725" cy="484319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5BFA237-96DD-B14D-9ABA-F7681A8342CD}" type="datetime1">
              <a:rPr lang="en-US" smtClean="0"/>
              <a:t>11/2/2017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207833693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IceBreaker">
    <p:bg>
      <p:bgPr>
        <a:solidFill>
          <a:srgbClr val="002060"/>
        </a:solidFill>
        <a:effectLst/>
      </p:bgPr>
    </p:bg>
    <p:spTree>
      <p:nvGrpSpPr>
        <p:cNvPr id="1" name="Shape 21"/>
        <p:cNvGrpSpPr/>
        <p:nvPr/>
      </p:nvGrpSpPr>
      <p:grpSpPr>
        <a:xfrm>
          <a:off x="0" y="0"/>
          <a:ext cx="0" cy="0"/>
          <a:chOff x="0" y="0"/>
          <a:chExt cx="0" cy="0"/>
        </a:xfrm>
      </p:grpSpPr>
      <p:sp>
        <p:nvSpPr>
          <p:cNvPr id="22" name="Shape 22"/>
          <p:cNvSpPr txBox="1">
            <a:spLocks noGrp="1"/>
          </p:cNvSpPr>
          <p:nvPr>
            <p:ph type="title"/>
          </p:nvPr>
        </p:nvSpPr>
        <p:spPr>
          <a:xfrm>
            <a:off x="600392" y="573617"/>
            <a:ext cx="7772400" cy="1135063"/>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dk1"/>
              </a:buClr>
              <a:buFont typeface="Calibri"/>
              <a:buNone/>
              <a:defRPr sz="3333" b="1" i="0" u="none" strike="noStrike" cap="none" baseline="0">
                <a:solidFill>
                  <a:schemeClr val="tx1"/>
                </a:solidFill>
                <a:latin typeface="handy" charset="0"/>
                <a:ea typeface="Calibri"/>
                <a:cs typeface="Calibri"/>
                <a:sym typeface="Calibri"/>
              </a:defRPr>
            </a:lvl1pPr>
            <a:lvl2pPr lvl="1" indent="0">
              <a:spcBef>
                <a:spcPts val="0"/>
              </a:spcBef>
              <a:buFont typeface="Arial"/>
              <a:buNone/>
              <a:defRPr sz="1500"/>
            </a:lvl2pPr>
            <a:lvl3pPr lvl="2" indent="0">
              <a:spcBef>
                <a:spcPts val="0"/>
              </a:spcBef>
              <a:buFont typeface="Arial"/>
              <a:buNone/>
              <a:defRPr sz="1500"/>
            </a:lvl3pPr>
            <a:lvl4pPr lvl="3" indent="0">
              <a:spcBef>
                <a:spcPts val="0"/>
              </a:spcBef>
              <a:buFont typeface="Arial"/>
              <a:buNone/>
              <a:defRPr sz="1500"/>
            </a:lvl4pPr>
            <a:lvl5pPr lvl="4" indent="0">
              <a:spcBef>
                <a:spcPts val="0"/>
              </a:spcBef>
              <a:buFont typeface="Arial"/>
              <a:buNone/>
              <a:defRPr sz="1500"/>
            </a:lvl5pPr>
            <a:lvl6pPr lvl="5" indent="0">
              <a:spcBef>
                <a:spcPts val="0"/>
              </a:spcBef>
              <a:buFont typeface="Arial"/>
              <a:buNone/>
              <a:defRPr sz="1500"/>
            </a:lvl6pPr>
            <a:lvl7pPr lvl="6" indent="0">
              <a:spcBef>
                <a:spcPts val="0"/>
              </a:spcBef>
              <a:buFont typeface="Arial"/>
              <a:buNone/>
              <a:defRPr sz="1500"/>
            </a:lvl7pPr>
            <a:lvl8pPr lvl="7" indent="0">
              <a:spcBef>
                <a:spcPts val="0"/>
              </a:spcBef>
              <a:buFont typeface="Arial"/>
              <a:buNone/>
              <a:defRPr sz="1500"/>
            </a:lvl8pPr>
            <a:lvl9pPr lvl="8" indent="0">
              <a:spcBef>
                <a:spcPts val="0"/>
              </a:spcBef>
              <a:buFont typeface="Arial"/>
              <a:buNone/>
              <a:defRPr sz="1500"/>
            </a:lvl9pPr>
          </a:lstStyle>
          <a:p>
            <a:endParaRPr/>
          </a:p>
        </p:txBody>
      </p:sp>
      <p:sp>
        <p:nvSpPr>
          <p:cNvPr id="3" name="Picture Placeholder 2"/>
          <p:cNvSpPr>
            <a:spLocks noGrp="1"/>
          </p:cNvSpPr>
          <p:nvPr>
            <p:ph type="pic" sz="quarter" idx="10"/>
          </p:nvPr>
        </p:nvSpPr>
        <p:spPr>
          <a:xfrm>
            <a:off x="0" y="2362730"/>
            <a:ext cx="9144000" cy="3352271"/>
          </a:xfrm>
        </p:spPr>
        <p:txBody>
          <a:bodyPr/>
          <a:lstStyle/>
          <a:p>
            <a:endParaRPr lang="en-US"/>
          </a:p>
        </p:txBody>
      </p:sp>
    </p:spTree>
    <p:extLst>
      <p:ext uri="{BB962C8B-B14F-4D97-AF65-F5344CB8AC3E}">
        <p14:creationId xmlns:p14="http://schemas.microsoft.com/office/powerpoint/2010/main" val="3785090398"/>
      </p:ext>
    </p:extLst>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E5E533D-FE8A-294E-AED5-BA52B60DE48C}" type="datetime1">
              <a:rPr lang="en-US" smtClean="0"/>
              <a:t>11/2/2017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3394010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424782"/>
            <a:ext cx="7886700" cy="2377281"/>
          </a:xfr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623888" y="3824553"/>
            <a:ext cx="7886700" cy="1250156"/>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5A16C25-8D9F-824D-A099-76B21120BAD2}" type="datetime1">
              <a:rPr lang="en-US" smtClean="0"/>
              <a:t>11/2/2017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5967464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521354"/>
            <a:ext cx="3886200" cy="362611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521354"/>
            <a:ext cx="3886200" cy="362611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BC12BCF-67E0-1648-B4C3-2FAD8AC0B233}" type="datetime1">
              <a:rPr lang="en-US" smtClean="0"/>
              <a:t>11/2/2017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7691553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04271"/>
            <a:ext cx="7886700" cy="1104636"/>
          </a:xfrm>
        </p:spPr>
        <p:txBody>
          <a:bodyPr/>
          <a:lstStyle/>
          <a:p>
            <a:r>
              <a:rPr lang="en-US"/>
              <a:t>Click to edit Master title style</a:t>
            </a:r>
          </a:p>
        </p:txBody>
      </p:sp>
      <p:sp>
        <p:nvSpPr>
          <p:cNvPr id="3" name="Text Placeholder 2"/>
          <p:cNvSpPr>
            <a:spLocks noGrp="1"/>
          </p:cNvSpPr>
          <p:nvPr>
            <p:ph type="body" idx="1"/>
          </p:nvPr>
        </p:nvSpPr>
        <p:spPr>
          <a:xfrm>
            <a:off x="629842" y="1400969"/>
            <a:ext cx="3868340" cy="686593"/>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2087563"/>
            <a:ext cx="3868340" cy="307049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400969"/>
            <a:ext cx="3887391" cy="686593"/>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2087563"/>
            <a:ext cx="3887391" cy="307049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935DDAC-65DB-234E-9294-8A49E7113294}" type="datetime1">
              <a:rPr lang="en-US" smtClean="0"/>
              <a:t>11/2/2017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14897953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08BFDCA-01B5-014B-A3F0-BB00078DC65D}" type="datetime1">
              <a:rPr lang="en-US" smtClean="0"/>
              <a:t>11/2/2017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14780188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F8CA397-6A2E-E94F-B8C4-DDF6AF0713D9}" type="datetime1">
              <a:rPr lang="en-US" smtClean="0"/>
              <a:t>11/2/2017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11191645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81000"/>
            <a:ext cx="2949178" cy="1333500"/>
          </a:xfrm>
        </p:spPr>
        <p:txBody>
          <a:bodyPr anchor="b"/>
          <a:lstStyle>
            <a:lvl1pPr>
              <a:defRPr sz="2400"/>
            </a:lvl1pPr>
          </a:lstStyle>
          <a:p>
            <a:r>
              <a:rPr lang="en-US"/>
              <a:t>Click to edit Master title style</a:t>
            </a:r>
          </a:p>
        </p:txBody>
      </p:sp>
      <p:sp>
        <p:nvSpPr>
          <p:cNvPr id="3" name="Content Placeholder 2"/>
          <p:cNvSpPr>
            <a:spLocks noGrp="1"/>
          </p:cNvSpPr>
          <p:nvPr>
            <p:ph idx="1"/>
          </p:nvPr>
        </p:nvSpPr>
        <p:spPr>
          <a:xfrm>
            <a:off x="3887391" y="822855"/>
            <a:ext cx="4629150" cy="4061354"/>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1714500"/>
            <a:ext cx="2949178" cy="317632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6B3C0862-0501-834F-846E-3C6395BB2B9E}" type="datetime1">
              <a:rPr lang="en-US" smtClean="0"/>
              <a:t>11/2/2017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21372315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81000"/>
            <a:ext cx="2949178" cy="1333500"/>
          </a:xfrm>
        </p:spPr>
        <p:txBody>
          <a:bodyPr anchor="b"/>
          <a:lstStyle>
            <a:lvl1pPr>
              <a:defRPr sz="2400"/>
            </a:lvl1pPr>
          </a:lstStyle>
          <a:p>
            <a:r>
              <a:rPr lang="en-US"/>
              <a:t>Click to edit Master title style</a:t>
            </a:r>
          </a:p>
        </p:txBody>
      </p:sp>
      <p:sp>
        <p:nvSpPr>
          <p:cNvPr id="3" name="Picture Placeholder 2"/>
          <p:cNvSpPr>
            <a:spLocks noGrp="1" noChangeAspect="1"/>
          </p:cNvSpPr>
          <p:nvPr>
            <p:ph type="pic" idx="1"/>
          </p:nvPr>
        </p:nvSpPr>
        <p:spPr>
          <a:xfrm>
            <a:off x="3887391" y="822855"/>
            <a:ext cx="4629150" cy="4061354"/>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Drag picture to placeholder or click icon to add</a:t>
            </a:r>
          </a:p>
        </p:txBody>
      </p:sp>
      <p:sp>
        <p:nvSpPr>
          <p:cNvPr id="4" name="Text Placeholder 3"/>
          <p:cNvSpPr>
            <a:spLocks noGrp="1"/>
          </p:cNvSpPr>
          <p:nvPr>
            <p:ph type="body" sz="half" idx="2"/>
          </p:nvPr>
        </p:nvSpPr>
        <p:spPr>
          <a:xfrm>
            <a:off x="629841" y="1714500"/>
            <a:ext cx="2949178" cy="317632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8BDBA573-475B-4B42-AD33-5C1A4303AB89}" type="datetime1">
              <a:rPr lang="en-US" smtClean="0"/>
              <a:t>11/2/2017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16400046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04271"/>
            <a:ext cx="7886700" cy="1104636"/>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521354"/>
            <a:ext cx="7886700" cy="362611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5296959"/>
            <a:ext cx="2057400" cy="304271"/>
          </a:xfrm>
          <a:prstGeom prst="rect">
            <a:avLst/>
          </a:prstGeom>
        </p:spPr>
        <p:txBody>
          <a:bodyPr vert="horz" lIns="91440" tIns="45720" rIns="91440" bIns="45720" rtlCol="0" anchor="ctr"/>
          <a:lstStyle>
            <a:lvl1pPr algn="l">
              <a:defRPr sz="900">
                <a:solidFill>
                  <a:schemeClr val="tx1">
                    <a:tint val="75000"/>
                  </a:schemeClr>
                </a:solidFill>
              </a:defRPr>
            </a:lvl1pPr>
          </a:lstStyle>
          <a:p>
            <a:fld id="{67E46FF7-969A-CE48-B675-E97143700550}" type="datetime1">
              <a:rPr lang="en-US" smtClean="0"/>
              <a:t>11/2/2017</a:t>
            </a:fld>
            <a:endParaRPr lang="en-US"/>
          </a:p>
        </p:txBody>
      </p:sp>
      <p:sp>
        <p:nvSpPr>
          <p:cNvPr id="5" name="Footer Placeholder 4"/>
          <p:cNvSpPr>
            <a:spLocks noGrp="1"/>
          </p:cNvSpPr>
          <p:nvPr>
            <p:ph type="ftr" sz="quarter" idx="3"/>
          </p:nvPr>
        </p:nvSpPr>
        <p:spPr>
          <a:xfrm>
            <a:off x="3028950" y="5296959"/>
            <a:ext cx="3086100" cy="304271"/>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5296959"/>
            <a:ext cx="2057400" cy="304271"/>
          </a:xfrm>
          <a:prstGeom prst="rect">
            <a:avLst/>
          </a:prstGeom>
        </p:spPr>
        <p:txBody>
          <a:bodyPr vert="horz" lIns="91440" tIns="45720" rIns="91440" bIns="45720" rtlCol="0" anchor="ctr"/>
          <a:lstStyle>
            <a:lvl1pPr algn="r">
              <a:defRPr sz="900">
                <a:solidFill>
                  <a:schemeClr val="tx1">
                    <a:tint val="75000"/>
                  </a:schemeClr>
                </a:solidFill>
              </a:defRPr>
            </a:lvl1pPr>
          </a:lstStyle>
          <a:p>
            <a:fld id="{697781E3-FF4B-EC42-A17F-8D66E4334D12}" type="slidenum">
              <a:rPr lang="en-US" smtClean="0"/>
              <a:t>‹#›</a:t>
            </a:fld>
            <a:endParaRPr lang="en-US"/>
          </a:p>
        </p:txBody>
      </p:sp>
    </p:spTree>
    <p:extLst>
      <p:ext uri="{BB962C8B-B14F-4D97-AF65-F5344CB8AC3E}">
        <p14:creationId xmlns:p14="http://schemas.microsoft.com/office/powerpoint/2010/main" val="161815292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21.png"/><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23.png"/><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2.xml"/><Relationship Id="rId1" Type="http://schemas.openxmlformats.org/officeDocument/2006/relationships/themeOverride" Target="../theme/themeOverride1.xml"/><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6.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19.pn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0" y="-2398"/>
            <a:ext cx="9144000" cy="5719798"/>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514" y="8702"/>
            <a:ext cx="9116501" cy="5715000"/>
          </a:xfrm>
          <a:prstGeom prst="rect">
            <a:avLst/>
          </a:prstGeom>
        </p:spPr>
      </p:pic>
      <p:pic>
        <p:nvPicPr>
          <p:cNvPr id="15" name="Picture 14" descr="Microsoft" title="Microsoft"/>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8559" y="169793"/>
            <a:ext cx="2956053" cy="1087365"/>
          </a:xfrm>
          <a:prstGeom prst="rect">
            <a:avLst/>
          </a:prstGeom>
        </p:spPr>
      </p:pic>
      <p:sp>
        <p:nvSpPr>
          <p:cNvPr id="8" name="Rectangle 7"/>
          <p:cNvSpPr/>
          <p:nvPr/>
        </p:nvSpPr>
        <p:spPr>
          <a:xfrm>
            <a:off x="332674" y="3924641"/>
            <a:ext cx="7118449" cy="1200329"/>
          </a:xfrm>
          <a:prstGeom prst="rect">
            <a:avLst/>
          </a:prstGeom>
        </p:spPr>
        <p:txBody>
          <a:bodyPr wrap="square">
            <a:spAutoFit/>
          </a:bodyPr>
          <a:lstStyle/>
          <a:p>
            <a:r>
              <a:rPr lang="ro-RO" sz="3600" dirty="0">
                <a:solidFill>
                  <a:schemeClr val="bg1"/>
                </a:solidFill>
                <a:latin typeface="Segoe UI Light" panose="020B0502040204020203" pitchFamily="34" charset="0"/>
              </a:rPr>
              <a:t>Bun venit la</a:t>
            </a:r>
          </a:p>
          <a:p>
            <a:r>
              <a:rPr lang="ro-RO" sz="3600" dirty="0">
                <a:solidFill>
                  <a:schemeClr val="bg1"/>
                </a:solidFill>
                <a:latin typeface="Segoe UI Light" panose="020B0502040204020203" pitchFamily="34" charset="0"/>
              </a:rPr>
              <a:t>Hour of Code</a:t>
            </a:r>
            <a:r>
              <a:rPr lang="ro-RO" sz="3600" baseline="30000" dirty="0">
                <a:solidFill>
                  <a:schemeClr val="bg1"/>
                </a:solidFill>
                <a:latin typeface="Segoe UI Light" panose="020B0502040204020203" pitchFamily="34" charset="0"/>
              </a:rPr>
              <a:t>™</a:t>
            </a:r>
            <a:r>
              <a:rPr lang="ro-RO" sz="3600" dirty="0">
                <a:solidFill>
                  <a:schemeClr val="bg1"/>
                </a:solidFill>
                <a:latin typeface="Segoe UI Light" panose="020B0502040204020203" pitchFamily="34" charset="0"/>
              </a:rPr>
              <a:t> Minecraft</a:t>
            </a:r>
            <a:endParaRPr lang="ro-RO" sz="3600" dirty="0">
              <a:solidFill>
                <a:schemeClr val="bg1"/>
              </a:solidFill>
              <a:latin typeface="Segoe UI Light" panose="020B0502040204020203" pitchFamily="34" charset="0"/>
              <a:ea typeface="Segoe Pro Light" charset="0"/>
              <a:cs typeface="Segoe UI Light" panose="020B0502040204020203" pitchFamily="34" charset="0"/>
            </a:endParaRPr>
          </a:p>
        </p:txBody>
      </p:sp>
      <p:sp>
        <p:nvSpPr>
          <p:cNvPr id="7" name="Title 6" hidden="1"/>
          <p:cNvSpPr>
            <a:spLocks noGrp="1"/>
          </p:cNvSpPr>
          <p:nvPr>
            <p:ph type="ctrTitle"/>
          </p:nvPr>
        </p:nvSpPr>
        <p:spPr/>
        <p:txBody>
          <a:bodyPr/>
          <a:lstStyle/>
          <a:p>
            <a:r>
              <a:rPr lang="ro-RO" dirty="0"/>
              <a:t>Bun venit la Hour of Code™</a:t>
            </a:r>
          </a:p>
        </p:txBody>
      </p:sp>
      <p:sp>
        <p:nvSpPr>
          <p:cNvPr id="3" name="Slide Number Placeholder 2" hidden="1"/>
          <p:cNvSpPr>
            <a:spLocks noGrp="1"/>
          </p:cNvSpPr>
          <p:nvPr>
            <p:ph type="sldNum" sz="quarter" idx="12"/>
          </p:nvPr>
        </p:nvSpPr>
        <p:spPr/>
        <p:txBody>
          <a:bodyPr/>
          <a:lstStyle/>
          <a:p>
            <a:fld id="{697781E3-FF4B-EC42-A17F-8D66E4334D12}" type="slidenum">
              <a:rPr lang="en-US" smtClean="0"/>
              <a:pPr/>
              <a:t>1</a:t>
            </a:fld>
            <a:endParaRPr lang="ro-RO"/>
          </a:p>
        </p:txBody>
      </p:sp>
    </p:spTree>
    <p:extLst>
      <p:ext uri="{BB962C8B-B14F-4D97-AF65-F5344CB8AC3E}">
        <p14:creationId xmlns:p14="http://schemas.microsoft.com/office/powerpoint/2010/main" val="6528646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89300" y="2039112"/>
            <a:ext cx="685800" cy="685800"/>
          </a:xfrm>
          <a:prstGeom prst="rect">
            <a:avLst/>
          </a:prstGeom>
        </p:spPr>
      </p:pic>
      <p:sp>
        <p:nvSpPr>
          <p:cNvPr id="17" name="Rectangle 16"/>
          <p:cNvSpPr/>
          <p:nvPr/>
        </p:nvSpPr>
        <p:spPr>
          <a:xfrm>
            <a:off x="224592" y="2883752"/>
            <a:ext cx="4342724" cy="1200329"/>
          </a:xfrm>
          <a:prstGeom prst="rect">
            <a:avLst/>
          </a:prstGeom>
        </p:spPr>
        <p:txBody>
          <a:bodyPr wrap="square">
            <a:spAutoFit/>
          </a:bodyPr>
          <a:lstStyle/>
          <a:p>
            <a:pPr algn="ctr"/>
            <a:r>
              <a:rPr lang="ro-RO" sz="3600">
                <a:solidFill>
                  <a:schemeClr val="bg1"/>
                </a:solidFill>
                <a:latin typeface="Segoe UI Light" panose="020B0502040204020203" pitchFamily="34" charset="0"/>
              </a:rPr>
              <a:t>Folosirea imaginației proprii</a:t>
            </a:r>
          </a:p>
        </p:txBody>
      </p:sp>
      <p:pic>
        <p:nvPicPr>
          <p:cNvPr id="2" name="Picture 1" descr="Un robot desenat cu înfățișare dură decolează de la sol și zboară pe cer" title="Un robot desenat cu înfățișare dură decolează de la sol și zboară pe ce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92674" y="424485"/>
            <a:ext cx="2735326" cy="4997094"/>
          </a:xfrm>
          <a:prstGeom prst="rect">
            <a:avLst/>
          </a:prstGeom>
        </p:spPr>
      </p:pic>
      <p:sp>
        <p:nvSpPr>
          <p:cNvPr id="5" name="Title 4" hidden="1"/>
          <p:cNvSpPr>
            <a:spLocks noGrp="1"/>
          </p:cNvSpPr>
          <p:nvPr>
            <p:ph type="ctrTitle"/>
          </p:nvPr>
        </p:nvSpPr>
        <p:spPr/>
        <p:txBody>
          <a:bodyPr/>
          <a:lstStyle/>
          <a:p>
            <a:r>
              <a:rPr lang="ro-RO"/>
              <a:t>Folosirea imaginației proprii</a:t>
            </a:r>
          </a:p>
        </p:txBody>
      </p:sp>
      <p:sp>
        <p:nvSpPr>
          <p:cNvPr id="4" name="Slide Number Placeholder 3" hidden="1"/>
          <p:cNvSpPr>
            <a:spLocks noGrp="1"/>
          </p:cNvSpPr>
          <p:nvPr>
            <p:ph type="sldNum" sz="quarter" idx="12"/>
          </p:nvPr>
        </p:nvSpPr>
        <p:spPr/>
        <p:txBody>
          <a:bodyPr/>
          <a:lstStyle/>
          <a:p>
            <a:fld id="{697781E3-FF4B-EC42-A17F-8D66E4334D12}" type="slidenum">
              <a:rPr lang="en-US" smtClean="0"/>
              <a:pPr/>
              <a:t>10</a:t>
            </a:fld>
            <a:endParaRPr lang="ro-RO"/>
          </a:p>
        </p:txBody>
      </p:sp>
    </p:spTree>
    <p:extLst>
      <p:ext uri="{BB962C8B-B14F-4D97-AF65-F5344CB8AC3E}">
        <p14:creationId xmlns:p14="http://schemas.microsoft.com/office/powerpoint/2010/main" val="13905894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96700" y="2039112"/>
            <a:ext cx="685800" cy="685800"/>
          </a:xfrm>
          <a:prstGeom prst="rect">
            <a:avLst/>
          </a:prstGeom>
        </p:spPr>
      </p:pic>
      <p:sp>
        <p:nvSpPr>
          <p:cNvPr id="17" name="Rectangle 16"/>
          <p:cNvSpPr/>
          <p:nvPr/>
        </p:nvSpPr>
        <p:spPr>
          <a:xfrm>
            <a:off x="224592" y="2883752"/>
            <a:ext cx="4342724" cy="1200329"/>
          </a:xfrm>
          <a:prstGeom prst="rect">
            <a:avLst/>
          </a:prstGeom>
        </p:spPr>
        <p:txBody>
          <a:bodyPr wrap="square">
            <a:spAutoFit/>
          </a:bodyPr>
          <a:lstStyle/>
          <a:p>
            <a:pPr algn="ctr"/>
            <a:r>
              <a:rPr lang="ro-RO" sz="3600">
                <a:solidFill>
                  <a:schemeClr val="bg1"/>
                </a:solidFill>
                <a:latin typeface="Segoe UI Light" panose="020B0502040204020203" pitchFamily="34" charset="0"/>
              </a:rPr>
              <a:t>Colaborarea cu </a:t>
            </a:r>
            <a:br/>
            <a:r>
              <a:rPr lang="ro-RO" sz="3600">
                <a:solidFill>
                  <a:schemeClr val="bg1"/>
                </a:solidFill>
                <a:latin typeface="Segoe UI Light" panose="020B0502040204020203" pitchFamily="34" charset="0"/>
              </a:rPr>
              <a:t>prietenii</a:t>
            </a:r>
          </a:p>
        </p:txBody>
      </p:sp>
      <p:grpSp>
        <p:nvGrpSpPr>
          <p:cNvPr id="14" name="Group 13"/>
          <p:cNvGrpSpPr/>
          <p:nvPr/>
        </p:nvGrpSpPr>
        <p:grpSpPr>
          <a:xfrm>
            <a:off x="4701600" y="1611630"/>
            <a:ext cx="4224748" cy="3563620"/>
            <a:chOff x="4558724" y="1103630"/>
            <a:chExt cx="4601151" cy="3881120"/>
          </a:xfrm>
        </p:grpSpPr>
        <p:pic>
          <p:nvPicPr>
            <p:cNvPr id="2" name="Picture 1" descr="Un curcubeu unește capetele unei fete și unui băiat desenați care zâmbesc" title="Un curcubeu unește capetele unei fete și unui băiat desenați care zâmbesc"/>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72812" y="1103630"/>
              <a:ext cx="3901313" cy="1905043"/>
            </a:xfrm>
            <a:prstGeom prst="rect">
              <a:avLst/>
            </a:prstGeom>
          </p:spPr>
        </p:pic>
        <p:pic>
          <p:nvPicPr>
            <p:cNvPr id="9" name="Picture 8" descr="Un băiat desenat zâmbește în timp ce lucrează la laptop, fiind unit cu o fată desenată care zâmbește, printr-un curcubeu care iese din capetele lor" title="Băiat desenat care zâmbește"/>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58724" y="2556820"/>
              <a:ext cx="1569025" cy="2427930"/>
            </a:xfrm>
            <a:prstGeom prst="rect">
              <a:avLst/>
            </a:prstGeom>
          </p:spPr>
        </p:pic>
        <p:pic>
          <p:nvPicPr>
            <p:cNvPr id="10" name="Picture 9" descr="O fată desenată zâmbește în timp ce lucrează la laptop, fiind unită cu un băiat desenat care zâmbește, printr-un curcubeu care iese din capetele lor" title="Fată desenată care zâmbește"/>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173986" y="2698750"/>
              <a:ext cx="1985889" cy="2286000"/>
            </a:xfrm>
            <a:prstGeom prst="rect">
              <a:avLst/>
            </a:prstGeom>
          </p:spPr>
        </p:pic>
      </p:grpSp>
      <p:sp>
        <p:nvSpPr>
          <p:cNvPr id="5" name="Title 4" hidden="1"/>
          <p:cNvSpPr>
            <a:spLocks noGrp="1"/>
          </p:cNvSpPr>
          <p:nvPr>
            <p:ph type="ctrTitle"/>
          </p:nvPr>
        </p:nvSpPr>
        <p:spPr/>
        <p:txBody>
          <a:bodyPr/>
          <a:lstStyle/>
          <a:p>
            <a:r>
              <a:rPr lang="ro-RO"/>
              <a:t>Colaborarea cu prietenii</a:t>
            </a:r>
          </a:p>
        </p:txBody>
      </p:sp>
      <p:sp>
        <p:nvSpPr>
          <p:cNvPr id="4" name="Slide Number Placeholder 3" hidden="1"/>
          <p:cNvSpPr>
            <a:spLocks noGrp="1"/>
          </p:cNvSpPr>
          <p:nvPr>
            <p:ph type="sldNum" sz="quarter" idx="12"/>
          </p:nvPr>
        </p:nvSpPr>
        <p:spPr/>
        <p:txBody>
          <a:bodyPr/>
          <a:lstStyle/>
          <a:p>
            <a:fld id="{697781E3-FF4B-EC42-A17F-8D66E4334D12}" type="slidenum">
              <a:rPr lang="en-US" smtClean="0"/>
              <a:pPr/>
              <a:t>11</a:t>
            </a:fld>
            <a:endParaRPr lang="ro-RO"/>
          </a:p>
        </p:txBody>
      </p:sp>
    </p:spTree>
    <p:extLst>
      <p:ext uri="{BB962C8B-B14F-4D97-AF65-F5344CB8AC3E}">
        <p14:creationId xmlns:p14="http://schemas.microsoft.com/office/powerpoint/2010/main" val="5695004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293"/>
            <a:ext cx="9116501" cy="5715000"/>
          </a:xfrm>
          <a:prstGeom prst="rect">
            <a:avLst/>
          </a:prstGeom>
        </p:spPr>
      </p:pic>
      <p:pic>
        <p:nvPicPr>
          <p:cNvPr id="28" name="Picture 2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50831" y="2091803"/>
            <a:ext cx="685487" cy="685487"/>
          </a:xfrm>
          <a:prstGeom prst="rect">
            <a:avLst/>
          </a:prstGeom>
        </p:spPr>
      </p:pic>
      <p:sp>
        <p:nvSpPr>
          <p:cNvPr id="27" name="Rectangle 26"/>
          <p:cNvSpPr/>
          <p:nvPr/>
        </p:nvSpPr>
        <p:spPr>
          <a:xfrm>
            <a:off x="224588" y="2868793"/>
            <a:ext cx="4347411" cy="646331"/>
          </a:xfrm>
          <a:prstGeom prst="rect">
            <a:avLst/>
          </a:prstGeom>
        </p:spPr>
        <p:txBody>
          <a:bodyPr wrap="square">
            <a:spAutoFit/>
          </a:bodyPr>
          <a:lstStyle/>
          <a:p>
            <a:pPr algn="ctr"/>
            <a:r>
              <a:rPr lang="ro-RO" sz="3600">
                <a:solidFill>
                  <a:schemeClr val="bg1"/>
                </a:solidFill>
                <a:latin typeface="Segoe UI Light" panose="020B0502040204020203" pitchFamily="34" charset="0"/>
              </a:rPr>
              <a:t>Întrebare</a:t>
            </a:r>
          </a:p>
        </p:txBody>
      </p:sp>
      <p:sp>
        <p:nvSpPr>
          <p:cNvPr id="15" name="Rectangle 14"/>
          <p:cNvSpPr/>
          <p:nvPr/>
        </p:nvSpPr>
        <p:spPr>
          <a:xfrm>
            <a:off x="5021800" y="1980337"/>
            <a:ext cx="3657599" cy="1754326"/>
          </a:xfrm>
          <a:prstGeom prst="rect">
            <a:avLst/>
          </a:prstGeom>
        </p:spPr>
        <p:txBody>
          <a:bodyPr wrap="square">
            <a:spAutoFit/>
          </a:bodyPr>
          <a:lstStyle/>
          <a:p>
            <a:r>
              <a:rPr lang="ro-RO" sz="3600">
                <a:latin typeface="Segoe UI Light" panose="020B0502040204020203" pitchFamily="34" charset="0"/>
              </a:rPr>
              <a:t>Care sunt unele </a:t>
            </a:r>
          </a:p>
          <a:p>
            <a:r>
              <a:rPr lang="ro-RO" sz="3600">
                <a:latin typeface="Segoe UI Light" panose="020B0502040204020203" pitchFamily="34" charset="0"/>
              </a:rPr>
              <a:t>dintre lucrurile voastre preferate?</a:t>
            </a:r>
          </a:p>
        </p:txBody>
      </p:sp>
      <p:sp>
        <p:nvSpPr>
          <p:cNvPr id="3" name="Title 2" hidden="1"/>
          <p:cNvSpPr>
            <a:spLocks noGrp="1"/>
          </p:cNvSpPr>
          <p:nvPr>
            <p:ph type="ctrTitle"/>
          </p:nvPr>
        </p:nvSpPr>
        <p:spPr/>
        <p:txBody>
          <a:bodyPr/>
          <a:lstStyle/>
          <a:p>
            <a:r>
              <a:rPr lang="ro-RO"/>
              <a:t>Ce vă place să faceţi?</a:t>
            </a:r>
          </a:p>
        </p:txBody>
      </p:sp>
      <p:sp>
        <p:nvSpPr>
          <p:cNvPr id="12" name="Slide Number Placeholder 11" hidden="1"/>
          <p:cNvSpPr>
            <a:spLocks noGrp="1"/>
          </p:cNvSpPr>
          <p:nvPr>
            <p:ph type="sldNum" sz="quarter" idx="12"/>
          </p:nvPr>
        </p:nvSpPr>
        <p:spPr/>
        <p:txBody>
          <a:bodyPr/>
          <a:lstStyle/>
          <a:p>
            <a:fld id="{697781E3-FF4B-EC42-A17F-8D66E4334D12}" type="slidenum">
              <a:rPr lang="en-US" smtClean="0"/>
              <a:pPr/>
              <a:t>12</a:t>
            </a:fld>
            <a:endParaRPr lang="ro-RO"/>
          </a:p>
        </p:txBody>
      </p:sp>
    </p:spTree>
    <p:extLst>
      <p:ext uri="{BB962C8B-B14F-4D97-AF65-F5344CB8AC3E}">
        <p14:creationId xmlns:p14="http://schemas.microsoft.com/office/powerpoint/2010/main" val="2854309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Clubul Bellevue pentru băieți și fete 1 | de msctz"/>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3838" y="0"/>
            <a:ext cx="8696325" cy="5715000"/>
          </a:xfrm>
          <a:prstGeom prst="rect">
            <a:avLst/>
          </a:prstGeom>
          <a:noFill/>
          <a:extLst>
            <a:ext uri="{909E8E84-426E-40DD-AFC4-6F175D3DCCD1}">
              <a14:hiddenFill xmlns:a14="http://schemas.microsoft.com/office/drawing/2010/main">
                <a:solidFill>
                  <a:srgbClr val="FFFFFF"/>
                </a:solidFill>
              </a14:hiddenFill>
            </a:ext>
          </a:extLst>
        </p:spPr>
      </p:pic>
      <p:sp>
        <p:nvSpPr>
          <p:cNvPr id="6" name="Title 5" hidden="1"/>
          <p:cNvSpPr>
            <a:spLocks noGrp="1"/>
          </p:cNvSpPr>
          <p:nvPr>
            <p:ph type="ctrTitle"/>
          </p:nvPr>
        </p:nvSpPr>
        <p:spPr/>
        <p:txBody>
          <a:bodyPr/>
          <a:lstStyle/>
          <a:p>
            <a:r>
              <a:rPr lang="ro-RO"/>
              <a:t>Integrați scrierea de cod în ceea ce vă place să faceți</a:t>
            </a:r>
          </a:p>
        </p:txBody>
      </p:sp>
      <p:sp>
        <p:nvSpPr>
          <p:cNvPr id="2" name="Slide Number Placeholder 1" hidden="1"/>
          <p:cNvSpPr>
            <a:spLocks noGrp="1"/>
          </p:cNvSpPr>
          <p:nvPr>
            <p:ph type="sldNum" sz="quarter" idx="12"/>
          </p:nvPr>
        </p:nvSpPr>
        <p:spPr/>
        <p:txBody>
          <a:bodyPr/>
          <a:lstStyle/>
          <a:p>
            <a:fld id="{697781E3-FF4B-EC42-A17F-8D66E4334D12}" type="slidenum">
              <a:rPr lang="en-US" smtClean="0"/>
              <a:pPr/>
              <a:t>13</a:t>
            </a:fld>
            <a:endParaRPr lang="ro-RO"/>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499" y="0"/>
            <a:ext cx="9116501" cy="5715000"/>
          </a:xfrm>
          <a:prstGeom prst="rect">
            <a:avLst/>
          </a:prstGeom>
        </p:spPr>
      </p:pic>
      <p:sp>
        <p:nvSpPr>
          <p:cNvPr id="3" name="Rectangle 2" descr="&#10;"/>
          <p:cNvSpPr/>
          <p:nvPr/>
        </p:nvSpPr>
        <p:spPr>
          <a:xfrm>
            <a:off x="333561" y="1519626"/>
            <a:ext cx="4688382" cy="3416320"/>
          </a:xfrm>
          <a:prstGeom prst="rect">
            <a:avLst/>
          </a:prstGeom>
        </p:spPr>
        <p:txBody>
          <a:bodyPr wrap="square">
            <a:spAutoFit/>
          </a:bodyPr>
          <a:lstStyle/>
          <a:p>
            <a:r>
              <a:rPr lang="ro-RO" sz="3600" dirty="0">
                <a:solidFill>
                  <a:schemeClr val="bg1"/>
                </a:solidFill>
                <a:latin typeface="Segoe UI Light" panose="020B0502040204020203" pitchFamily="34" charset="0"/>
              </a:rPr>
              <a:t>Prin învățarea scrierii de cod, puteți afla cum să faceți activitățile voastre preferate mai distractive cu ajutorul computerului!</a:t>
            </a:r>
          </a:p>
        </p:txBody>
      </p:sp>
    </p:spTree>
    <p:extLst>
      <p:ext uri="{BB962C8B-B14F-4D97-AF65-F5344CB8AC3E}">
        <p14:creationId xmlns:p14="http://schemas.microsoft.com/office/powerpoint/2010/main" val="1682009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0" y="19878"/>
            <a:ext cx="9116501" cy="5715000"/>
          </a:xfrm>
          <a:prstGeom prst="rect">
            <a:avLst/>
          </a:prstGeom>
        </p:spPr>
      </p:pic>
      <p:sp>
        <p:nvSpPr>
          <p:cNvPr id="7" name="Rectangle 6" descr="&#10;"/>
          <p:cNvSpPr/>
          <p:nvPr/>
        </p:nvSpPr>
        <p:spPr>
          <a:xfrm>
            <a:off x="575733" y="2540668"/>
            <a:ext cx="5302553" cy="1200329"/>
          </a:xfrm>
          <a:prstGeom prst="rect">
            <a:avLst/>
          </a:prstGeom>
        </p:spPr>
        <p:txBody>
          <a:bodyPr wrap="square">
            <a:spAutoFit/>
          </a:bodyPr>
          <a:lstStyle/>
          <a:p>
            <a:r>
              <a:rPr lang="ro-RO" sz="3600" dirty="0">
                <a:solidFill>
                  <a:schemeClr val="bg1"/>
                </a:solidFill>
                <a:latin typeface="Segoe UI Light" panose="020B0502040204020203" pitchFamily="34" charset="0"/>
              </a:rPr>
              <a:t>Hour of Code™ Minecraft: </a:t>
            </a:r>
          </a:p>
          <a:p>
            <a:r>
              <a:rPr lang="ro-RO" sz="3600" dirty="0">
                <a:solidFill>
                  <a:schemeClr val="bg1"/>
                </a:solidFill>
                <a:latin typeface="Segoe UI Light" panose="020B0502040204020203" pitchFamily="34" charset="0"/>
              </a:rPr>
              <a:t>Hero’s Journey</a:t>
            </a:r>
          </a:p>
        </p:txBody>
      </p:sp>
      <p:sp>
        <p:nvSpPr>
          <p:cNvPr id="5" name="Title 4" hidden="1"/>
          <p:cNvSpPr>
            <a:spLocks noGrp="1"/>
          </p:cNvSpPr>
          <p:nvPr>
            <p:ph type="ctrTitle"/>
          </p:nvPr>
        </p:nvSpPr>
        <p:spPr/>
        <p:txBody>
          <a:bodyPr/>
          <a:lstStyle/>
          <a:p>
            <a:r>
              <a:rPr lang="ro-RO"/>
              <a:t>Cum se desfășoară </a:t>
            </a:r>
          </a:p>
        </p:txBody>
      </p:sp>
      <p:sp>
        <p:nvSpPr>
          <p:cNvPr id="2" name="Slide Number Placeholder 1" hidden="1"/>
          <p:cNvSpPr>
            <a:spLocks noGrp="1"/>
          </p:cNvSpPr>
          <p:nvPr>
            <p:ph type="sldNum" sz="quarter" idx="12"/>
          </p:nvPr>
        </p:nvSpPr>
        <p:spPr/>
        <p:txBody>
          <a:bodyPr/>
          <a:lstStyle/>
          <a:p>
            <a:fld id="{697781E3-FF4B-EC42-A17F-8D66E4334D12}" type="slidenum">
              <a:rPr lang="en-US" smtClean="0"/>
              <a:pPr/>
              <a:t>14</a:t>
            </a:fld>
            <a:endParaRPr lang="ro-RO"/>
          </a:p>
        </p:txBody>
      </p:sp>
      <p:pic>
        <p:nvPicPr>
          <p:cNvPr id="8" name="Picture 7">
            <a:extLst>
              <a:ext uri="{FF2B5EF4-FFF2-40B4-BE49-F238E27FC236}">
                <a16:creationId xmlns:a16="http://schemas.microsoft.com/office/drawing/2014/main" id="{28BD9EEB-3572-4461-97C5-86AAE9659E3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71732" y="1004763"/>
            <a:ext cx="4272137" cy="4272137"/>
          </a:xfrm>
          <a:prstGeom prst="rect">
            <a:avLst/>
          </a:prstGeom>
        </p:spPr>
      </p:pic>
    </p:spTree>
    <p:extLst>
      <p:ext uri="{BB962C8B-B14F-4D97-AF65-F5344CB8AC3E}">
        <p14:creationId xmlns:p14="http://schemas.microsoft.com/office/powerpoint/2010/main" val="19886030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descr="&#10;"/>
          <p:cNvSpPr/>
          <p:nvPr/>
        </p:nvSpPr>
        <p:spPr>
          <a:xfrm>
            <a:off x="0" y="5056137"/>
            <a:ext cx="9144000" cy="553998"/>
          </a:xfrm>
          <a:prstGeom prst="rect">
            <a:avLst/>
          </a:prstGeom>
        </p:spPr>
        <p:txBody>
          <a:bodyPr wrap="square">
            <a:spAutoFit/>
          </a:bodyPr>
          <a:lstStyle/>
          <a:p>
            <a:pPr algn="ctr"/>
            <a:r>
              <a:rPr lang="ro-RO" sz="3000" dirty="0">
                <a:latin typeface="Segoe UI Light" panose="020B0502040204020203" pitchFamily="34" charset="0"/>
              </a:rPr>
              <a:t>Găsiți-vă un tutorial nou la adresa Code.org/Minecraft</a:t>
            </a:r>
          </a:p>
        </p:txBody>
      </p:sp>
      <p:sp>
        <p:nvSpPr>
          <p:cNvPr id="6" name="Title 5" hidden="1"/>
          <p:cNvSpPr>
            <a:spLocks noGrp="1"/>
          </p:cNvSpPr>
          <p:nvPr>
            <p:ph type="ctrTitle"/>
          </p:nvPr>
        </p:nvSpPr>
        <p:spPr/>
        <p:txBody>
          <a:bodyPr/>
          <a:lstStyle/>
          <a:p>
            <a:r>
              <a:rPr lang="ro-RO"/>
              <a:t>Găsiți-vă tutorialul</a:t>
            </a:r>
          </a:p>
        </p:txBody>
      </p:sp>
      <p:sp>
        <p:nvSpPr>
          <p:cNvPr id="3" name="Slide Number Placeholder 2" hidden="1"/>
          <p:cNvSpPr>
            <a:spLocks noGrp="1"/>
          </p:cNvSpPr>
          <p:nvPr>
            <p:ph type="sldNum" sz="quarter" idx="12"/>
          </p:nvPr>
        </p:nvSpPr>
        <p:spPr/>
        <p:txBody>
          <a:bodyPr/>
          <a:lstStyle/>
          <a:p>
            <a:fld id="{697781E3-FF4B-EC42-A17F-8D66E4334D12}" type="slidenum">
              <a:rPr lang="en-US" smtClean="0"/>
              <a:pPr/>
              <a:t>15</a:t>
            </a:fld>
            <a:endParaRPr lang="ro-RO"/>
          </a:p>
        </p:txBody>
      </p:sp>
      <p:pic>
        <p:nvPicPr>
          <p:cNvPr id="7" name="Picture 6">
            <a:extLst>
              <a:ext uri="{FF2B5EF4-FFF2-40B4-BE49-F238E27FC236}">
                <a16:creationId xmlns:a16="http://schemas.microsoft.com/office/drawing/2014/main" id="{BCC35A31-9C2A-462D-8F93-3F54AE2B6C9D}"/>
              </a:ext>
            </a:extLst>
          </p:cNvPr>
          <p:cNvPicPr>
            <a:picLocks noChangeAspect="1"/>
          </p:cNvPicPr>
          <p:nvPr/>
        </p:nvPicPr>
        <p:blipFill>
          <a:blip r:embed="rId3"/>
          <a:stretch>
            <a:fillRect/>
          </a:stretch>
        </p:blipFill>
        <p:spPr>
          <a:xfrm>
            <a:off x="0" y="-186563"/>
            <a:ext cx="9144000" cy="5143500"/>
          </a:xfrm>
          <a:prstGeom prst="rect">
            <a:avLst/>
          </a:prstGeom>
        </p:spPr>
      </p:pic>
    </p:spTree>
    <p:extLst>
      <p:ext uri="{BB962C8B-B14F-4D97-AF65-F5344CB8AC3E}">
        <p14:creationId xmlns:p14="http://schemas.microsoft.com/office/powerpoint/2010/main" val="11488605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234" y="0"/>
            <a:ext cx="9175970" cy="5715000"/>
          </a:xfrm>
          <a:prstGeom prst="rect">
            <a:avLst/>
          </a:prstGeom>
        </p:spPr>
      </p:pic>
      <p:sp>
        <p:nvSpPr>
          <p:cNvPr id="12" name="Rectangle 11"/>
          <p:cNvSpPr/>
          <p:nvPr/>
        </p:nvSpPr>
        <p:spPr>
          <a:xfrm>
            <a:off x="699951" y="3691835"/>
            <a:ext cx="3733800" cy="646331"/>
          </a:xfrm>
          <a:prstGeom prst="rect">
            <a:avLst/>
          </a:prstGeom>
        </p:spPr>
        <p:txBody>
          <a:bodyPr wrap="square">
            <a:spAutoFit/>
          </a:bodyPr>
          <a:lstStyle/>
          <a:p>
            <a:r>
              <a:rPr lang="ro-RO" sz="3600">
                <a:solidFill>
                  <a:schemeClr val="bg1"/>
                </a:solidFill>
                <a:latin typeface="Segoe UI Light" panose="020B0502040204020203" pitchFamily="34" charset="0"/>
              </a:rPr>
              <a:t>Încheiere</a:t>
            </a:r>
          </a:p>
        </p:txBody>
      </p:sp>
      <p:sp>
        <p:nvSpPr>
          <p:cNvPr id="4" name="Title 3" hidden="1"/>
          <p:cNvSpPr>
            <a:spLocks noGrp="1"/>
          </p:cNvSpPr>
          <p:nvPr>
            <p:ph type="ctrTitle"/>
          </p:nvPr>
        </p:nvSpPr>
        <p:spPr/>
        <p:txBody>
          <a:bodyPr/>
          <a:lstStyle/>
          <a:p>
            <a:r>
              <a:rPr lang="ro-RO"/>
              <a:t>Încheiere </a:t>
            </a:r>
          </a:p>
        </p:txBody>
      </p:sp>
      <p:sp>
        <p:nvSpPr>
          <p:cNvPr id="3" name="Slide Number Placeholder 2" hidden="1"/>
          <p:cNvSpPr>
            <a:spLocks noGrp="1"/>
          </p:cNvSpPr>
          <p:nvPr>
            <p:ph type="sldNum" sz="quarter" idx="12"/>
          </p:nvPr>
        </p:nvSpPr>
        <p:spPr/>
        <p:txBody>
          <a:bodyPr/>
          <a:lstStyle/>
          <a:p>
            <a:fld id="{697781E3-FF4B-EC42-A17F-8D66E4334D12}" type="slidenum">
              <a:rPr lang="en-US" smtClean="0"/>
              <a:pPr/>
              <a:t>16</a:t>
            </a:fld>
            <a:endParaRPr lang="ro-RO"/>
          </a:p>
        </p:txBody>
      </p:sp>
      <p:pic>
        <p:nvPicPr>
          <p:cNvPr id="5" name="Picture 4" descr="Clip grafic &lt;strong&gt;clepsidră&lt;/strong&gt;"/>
          <p:cNvPicPr>
            <a:picLocks noChangeAspect="1"/>
          </p:cNvPicPr>
          <p:nvPr/>
        </p:nvPicPr>
        <p:blipFill>
          <a:blip r:embed="rId4"/>
          <a:stretch>
            <a:fillRect/>
          </a:stretch>
        </p:blipFill>
        <p:spPr>
          <a:xfrm>
            <a:off x="3642741" y="1131991"/>
            <a:ext cx="2056668" cy="3451018"/>
          </a:xfrm>
          <a:prstGeom prst="rect">
            <a:avLst/>
          </a:prstGeom>
        </p:spPr>
      </p:pic>
    </p:spTree>
    <p:extLst>
      <p:ext uri="{BB962C8B-B14F-4D97-AF65-F5344CB8AC3E}">
        <p14:creationId xmlns:p14="http://schemas.microsoft.com/office/powerpoint/2010/main" val="10178345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499" y="0"/>
            <a:ext cx="9116501" cy="5715000"/>
          </a:xfrm>
          <a:prstGeom prst="rect">
            <a:avLst/>
          </a:prstGeom>
        </p:spPr>
      </p:pic>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50831" y="2091803"/>
            <a:ext cx="685487" cy="685487"/>
          </a:xfrm>
          <a:prstGeom prst="rect">
            <a:avLst/>
          </a:prstGeom>
        </p:spPr>
      </p:pic>
      <p:sp>
        <p:nvSpPr>
          <p:cNvPr id="11" name="Rectangle 10"/>
          <p:cNvSpPr/>
          <p:nvPr/>
        </p:nvSpPr>
        <p:spPr>
          <a:xfrm>
            <a:off x="224588" y="2868793"/>
            <a:ext cx="4347411" cy="646331"/>
          </a:xfrm>
          <a:prstGeom prst="rect">
            <a:avLst/>
          </a:prstGeom>
        </p:spPr>
        <p:txBody>
          <a:bodyPr wrap="square">
            <a:spAutoFit/>
          </a:bodyPr>
          <a:lstStyle/>
          <a:p>
            <a:pPr algn="ctr"/>
            <a:r>
              <a:rPr lang="ro-RO" sz="3600">
                <a:solidFill>
                  <a:schemeClr val="bg1"/>
                </a:solidFill>
                <a:latin typeface="Segoe UI Light" panose="020B0502040204020203" pitchFamily="34" charset="0"/>
              </a:rPr>
              <a:t>Discuție</a:t>
            </a:r>
          </a:p>
        </p:txBody>
      </p:sp>
      <p:sp>
        <p:nvSpPr>
          <p:cNvPr id="15" name="Rectangle 14" descr="&#10;"/>
          <p:cNvSpPr/>
          <p:nvPr/>
        </p:nvSpPr>
        <p:spPr>
          <a:xfrm>
            <a:off x="5021800" y="1900127"/>
            <a:ext cx="3657599" cy="2308324"/>
          </a:xfrm>
          <a:prstGeom prst="rect">
            <a:avLst/>
          </a:prstGeom>
        </p:spPr>
        <p:txBody>
          <a:bodyPr wrap="square">
            <a:spAutoFit/>
          </a:bodyPr>
          <a:lstStyle/>
          <a:p>
            <a:r>
              <a:rPr lang="ro-RO" sz="3600" dirty="0">
                <a:latin typeface="Segoe UI Light" panose="020B0502040204020203" pitchFamily="34" charset="0"/>
              </a:rPr>
              <a:t>Acum că ați încercat un tutorial: ce este scrierea de cod?</a:t>
            </a:r>
          </a:p>
        </p:txBody>
      </p:sp>
      <p:sp>
        <p:nvSpPr>
          <p:cNvPr id="4" name="Title 3" hidden="1"/>
          <p:cNvSpPr>
            <a:spLocks noGrp="1"/>
          </p:cNvSpPr>
          <p:nvPr>
            <p:ph type="ctrTitle"/>
          </p:nvPr>
        </p:nvSpPr>
        <p:spPr/>
        <p:txBody>
          <a:bodyPr/>
          <a:lstStyle/>
          <a:p>
            <a:r>
              <a:rPr lang="ro-RO"/>
              <a:t>Ce credeți acum despre scrierea de cod? </a:t>
            </a:r>
          </a:p>
        </p:txBody>
      </p:sp>
      <p:sp>
        <p:nvSpPr>
          <p:cNvPr id="3" name="Slide Number Placeholder 2" hidden="1"/>
          <p:cNvSpPr>
            <a:spLocks noGrp="1"/>
          </p:cNvSpPr>
          <p:nvPr>
            <p:ph type="sldNum" sz="quarter" idx="12"/>
          </p:nvPr>
        </p:nvSpPr>
        <p:spPr/>
        <p:txBody>
          <a:bodyPr/>
          <a:lstStyle/>
          <a:p>
            <a:fld id="{697781E3-FF4B-EC42-A17F-8D66E4334D12}" type="slidenum">
              <a:rPr lang="en-US" smtClean="0"/>
              <a:pPr/>
              <a:t>17</a:t>
            </a:fld>
            <a:endParaRPr lang="ro-RO"/>
          </a:p>
        </p:txBody>
      </p:sp>
    </p:spTree>
    <p:extLst>
      <p:ext uri="{BB962C8B-B14F-4D97-AF65-F5344CB8AC3E}">
        <p14:creationId xmlns:p14="http://schemas.microsoft.com/office/powerpoint/2010/main" val="5310809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Shape 418"/>
        <p:cNvGrpSpPr/>
        <p:nvPr/>
      </p:nvGrpSpPr>
      <p:grpSpPr>
        <a:xfrm>
          <a:off x="0" y="0"/>
          <a:ext cx="0" cy="0"/>
          <a:chOff x="0" y="0"/>
          <a:chExt cx="0" cy="0"/>
        </a:xfrm>
      </p:grpSpPr>
      <p:pic>
        <p:nvPicPr>
          <p:cNvPr id="5" name="Picture 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580906" y="1227377"/>
            <a:ext cx="3982188" cy="3194547"/>
          </a:xfrm>
          <a:prstGeom prst="rect">
            <a:avLst/>
          </a:prstGeom>
        </p:spPr>
      </p:pic>
      <p:sp>
        <p:nvSpPr>
          <p:cNvPr id="4" name="Shape 400"/>
          <p:cNvSpPr txBox="1">
            <a:spLocks/>
          </p:cNvSpPr>
          <p:nvPr/>
        </p:nvSpPr>
        <p:spPr>
          <a:xfrm>
            <a:off x="1333500" y="4579938"/>
            <a:ext cx="6477000" cy="1135063"/>
          </a:xfrm>
          <a:prstGeom prst="rect">
            <a:avLst/>
          </a:prstGeom>
          <a:noFill/>
          <a:ln>
            <a:noFill/>
          </a:ln>
        </p:spPr>
        <p:txBody>
          <a:bodyPr lIns="76188" tIns="38083" rIns="76188" bIns="38083"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dk1"/>
              </a:buClr>
              <a:buFont typeface="Calibri"/>
              <a:buNone/>
              <a:defRPr sz="4000" b="1" i="0" u="none" strike="noStrike" cap="none">
                <a:solidFill>
                  <a:schemeClr val="dk1"/>
                </a:solidFill>
                <a:latin typeface="Calibri"/>
                <a:ea typeface="Calibri"/>
                <a:cs typeface="Calibri"/>
                <a:sym typeface="Calibri"/>
              </a:defRPr>
            </a:lvl1pPr>
            <a:lvl2pPr lvl="1" indent="0">
              <a:spcBef>
                <a:spcPts val="0"/>
              </a:spcBef>
              <a:buFont typeface="Arial"/>
              <a:buNone/>
              <a:defRPr sz="1800"/>
            </a:lvl2pPr>
            <a:lvl3pPr lvl="2" indent="0">
              <a:spcBef>
                <a:spcPts val="0"/>
              </a:spcBef>
              <a:buFont typeface="Arial"/>
              <a:buNone/>
              <a:defRPr sz="1800"/>
            </a:lvl3pPr>
            <a:lvl4pPr lvl="3" indent="0">
              <a:spcBef>
                <a:spcPts val="0"/>
              </a:spcBef>
              <a:buFont typeface="Arial"/>
              <a:buNone/>
              <a:defRPr sz="1800"/>
            </a:lvl4pPr>
            <a:lvl5pPr lvl="4" indent="0">
              <a:spcBef>
                <a:spcPts val="0"/>
              </a:spcBef>
              <a:buFont typeface="Arial"/>
              <a:buNone/>
              <a:defRPr sz="1800"/>
            </a:lvl5pPr>
            <a:lvl6pPr lvl="5" indent="0">
              <a:spcBef>
                <a:spcPts val="0"/>
              </a:spcBef>
              <a:buFont typeface="Arial"/>
              <a:buNone/>
              <a:defRPr sz="1800"/>
            </a:lvl6pPr>
            <a:lvl7pPr lvl="6" indent="0">
              <a:spcBef>
                <a:spcPts val="0"/>
              </a:spcBef>
              <a:buFont typeface="Arial"/>
              <a:buNone/>
              <a:defRPr sz="1800"/>
            </a:lvl7pPr>
            <a:lvl8pPr lvl="7" indent="0">
              <a:spcBef>
                <a:spcPts val="0"/>
              </a:spcBef>
              <a:buFont typeface="Arial"/>
              <a:buNone/>
              <a:defRPr sz="1800"/>
            </a:lvl8pPr>
            <a:lvl9pPr lvl="8" indent="0">
              <a:spcBef>
                <a:spcPts val="0"/>
              </a:spcBef>
              <a:buFont typeface="Arial"/>
              <a:buNone/>
              <a:defRPr sz="1800"/>
            </a:lvl9pPr>
          </a:lstStyle>
          <a:p>
            <a:pPr algn="ctr">
              <a:buSzPct val="25000"/>
            </a:pPr>
            <a:r>
              <a:rPr lang="ro-RO" sz="4800" b="0">
                <a:solidFill>
                  <a:schemeClr val="bg1"/>
                </a:solidFill>
                <a:latin typeface="Segoe UI Light" panose="020B0502040204020203" pitchFamily="34" charset="0"/>
              </a:rPr>
              <a:t>Ați reușit!</a:t>
            </a:r>
          </a:p>
        </p:txBody>
      </p:sp>
    </p:spTree>
    <p:extLst>
      <p:ext uri="{BB962C8B-B14F-4D97-AF65-F5344CB8AC3E}">
        <p14:creationId xmlns:p14="http://schemas.microsoft.com/office/powerpoint/2010/main" val="1889313616"/>
      </p:ext>
    </p:extLst>
  </p:cSld>
  <p:clrMapOvr>
    <a:overrideClrMapping bg1="lt1" tx1="dk1" bg2="lt2" tx2="dk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Picture 4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16501" cy="5715000"/>
          </a:xfrm>
          <a:prstGeom prst="rect">
            <a:avLst/>
          </a:prstGeom>
        </p:spPr>
      </p:pic>
      <p:sp>
        <p:nvSpPr>
          <p:cNvPr id="51" name="Rectangle 50" descr="&#10;"/>
          <p:cNvSpPr/>
          <p:nvPr/>
        </p:nvSpPr>
        <p:spPr>
          <a:xfrm>
            <a:off x="566833" y="483999"/>
            <a:ext cx="8158067" cy="1692771"/>
          </a:xfrm>
          <a:prstGeom prst="rect">
            <a:avLst/>
          </a:prstGeom>
        </p:spPr>
        <p:txBody>
          <a:bodyPr wrap="square">
            <a:spAutoFit/>
          </a:bodyPr>
          <a:lstStyle/>
          <a:p>
            <a:pPr lvl="0"/>
            <a:r>
              <a:rPr lang="ro-RO" sz="3600">
                <a:solidFill>
                  <a:prstClr val="white"/>
                </a:solidFill>
                <a:latin typeface="Segoe UI Light" panose="020B0502040204020203" pitchFamily="34" charset="0"/>
              </a:rPr>
              <a:t>Ce puteți învăța în continuare? </a:t>
            </a:r>
          </a:p>
          <a:p>
            <a:pPr lvl="0"/>
            <a:r>
              <a:rPr lang="ro-RO" sz="3600">
                <a:solidFill>
                  <a:prstClr val="white"/>
                </a:solidFill>
                <a:latin typeface="Segoe UI Light" panose="020B0502040204020203" pitchFamily="34" charset="0"/>
              </a:rPr>
              <a:t>Nu trebuie să se termine aici! </a:t>
            </a:r>
          </a:p>
          <a:p>
            <a:pPr lvl="0"/>
            <a:r>
              <a:rPr lang="ro-RO"/>
              <a:t> </a:t>
            </a:r>
          </a:p>
          <a:p>
            <a:pPr lvl="0"/>
            <a:r>
              <a:rPr lang="ro-RO" sz="1800">
                <a:solidFill>
                  <a:prstClr val="white"/>
                </a:solidFill>
                <a:latin typeface="Segoe UI Light" panose="020B0502040204020203" pitchFamily="34" charset="0"/>
              </a:rPr>
              <a:t>Mai jos se găsesc câțiva pași pe care îi puteți efectua pentru a sărbători, a continua să învățați și a vă distra și mai mult! </a:t>
            </a:r>
          </a:p>
        </p:txBody>
      </p:sp>
      <p:sp>
        <p:nvSpPr>
          <p:cNvPr id="43" name="Rectangle 42"/>
          <p:cNvSpPr/>
          <p:nvPr/>
        </p:nvSpPr>
        <p:spPr>
          <a:xfrm>
            <a:off x="661756" y="2523540"/>
            <a:ext cx="434026" cy="393217"/>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o-RO">
                <a:latin typeface="Segoe UI Light" panose="020B0502040204020203" pitchFamily="34" charset="0"/>
              </a:rPr>
              <a:t>1</a:t>
            </a:r>
          </a:p>
        </p:txBody>
      </p:sp>
      <p:sp>
        <p:nvSpPr>
          <p:cNvPr id="49" name="Rectangle 48"/>
          <p:cNvSpPr/>
          <p:nvPr/>
        </p:nvSpPr>
        <p:spPr>
          <a:xfrm>
            <a:off x="563532" y="3057342"/>
            <a:ext cx="2346939" cy="867930"/>
          </a:xfrm>
          <a:prstGeom prst="rect">
            <a:avLst/>
          </a:prstGeom>
        </p:spPr>
        <p:txBody>
          <a:bodyPr wrap="square">
            <a:spAutoFit/>
          </a:bodyPr>
          <a:lstStyle/>
          <a:p>
            <a:pPr>
              <a:lnSpc>
                <a:spcPct val="90000"/>
              </a:lnSpc>
            </a:pPr>
            <a:r>
              <a:rPr lang="ro-RO" sz="2800">
                <a:solidFill>
                  <a:schemeClr val="bg1"/>
                </a:solidFill>
                <a:latin typeface="Segoe UI Light" panose="020B0502040204020203" pitchFamily="34" charset="0"/>
              </a:rPr>
              <a:t>Obțineți certificatul.</a:t>
            </a:r>
          </a:p>
        </p:txBody>
      </p:sp>
      <p:sp>
        <p:nvSpPr>
          <p:cNvPr id="57" name="TextBox 56"/>
          <p:cNvSpPr txBox="1"/>
          <p:nvPr/>
        </p:nvSpPr>
        <p:spPr>
          <a:xfrm>
            <a:off x="571489" y="3925272"/>
            <a:ext cx="2206625" cy="1200329"/>
          </a:xfrm>
          <a:prstGeom prst="rect">
            <a:avLst/>
          </a:prstGeom>
          <a:noFill/>
        </p:spPr>
        <p:txBody>
          <a:bodyPr wrap="square" rtlCol="0">
            <a:spAutoFit/>
          </a:bodyPr>
          <a:lstStyle/>
          <a:p>
            <a:r>
              <a:rPr lang="ro-RO" sz="1800">
                <a:solidFill>
                  <a:schemeClr val="bg1"/>
                </a:solidFill>
                <a:latin typeface="Segoe UI Light" panose="020B0502040204020203" pitchFamily="34" charset="0"/>
              </a:rPr>
              <a:t>Felicitări! Ați reușit! Găsiți certificatul la finalul tutorialului.</a:t>
            </a:r>
          </a:p>
        </p:txBody>
      </p:sp>
      <p:sp>
        <p:nvSpPr>
          <p:cNvPr id="44" name="Rectangle 43"/>
          <p:cNvSpPr/>
          <p:nvPr/>
        </p:nvSpPr>
        <p:spPr>
          <a:xfrm>
            <a:off x="3187574" y="2523540"/>
            <a:ext cx="393624" cy="393217"/>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o-RO">
                <a:latin typeface="Segoe UI Light" panose="020B0502040204020203" pitchFamily="34" charset="0"/>
              </a:rPr>
              <a:t>2</a:t>
            </a:r>
          </a:p>
        </p:txBody>
      </p:sp>
      <p:sp>
        <p:nvSpPr>
          <p:cNvPr id="52" name="Rectangle 51" descr="&#10;"/>
          <p:cNvSpPr/>
          <p:nvPr/>
        </p:nvSpPr>
        <p:spPr>
          <a:xfrm>
            <a:off x="3055679" y="3057342"/>
            <a:ext cx="2295997" cy="867930"/>
          </a:xfrm>
          <a:prstGeom prst="rect">
            <a:avLst/>
          </a:prstGeom>
        </p:spPr>
        <p:txBody>
          <a:bodyPr wrap="square">
            <a:spAutoFit/>
          </a:bodyPr>
          <a:lstStyle/>
          <a:p>
            <a:pPr>
              <a:lnSpc>
                <a:spcPct val="90000"/>
              </a:lnSpc>
            </a:pPr>
            <a:r>
              <a:rPr lang="ro-RO" sz="2800" dirty="0">
                <a:solidFill>
                  <a:schemeClr val="bg1"/>
                </a:solidFill>
                <a:latin typeface="Segoe UI Light" panose="020B0502040204020203" pitchFamily="34" charset="0"/>
              </a:rPr>
              <a:t>Jucați-vă mai mult.</a:t>
            </a:r>
          </a:p>
        </p:txBody>
      </p:sp>
      <p:sp>
        <p:nvSpPr>
          <p:cNvPr id="53" name="Rectangle 52" descr="&#10;"/>
          <p:cNvSpPr/>
          <p:nvPr/>
        </p:nvSpPr>
        <p:spPr>
          <a:xfrm>
            <a:off x="3051597" y="3930889"/>
            <a:ext cx="2917146" cy="127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ro-RO" sz="1800">
                <a:solidFill>
                  <a:schemeClr val="bg1"/>
                </a:solidFill>
                <a:latin typeface="Segoe UI Light" panose="020B0502040204020203" pitchFamily="34" charset="0"/>
              </a:rPr>
              <a:t>Încărcați secvențele voastre de cod în Minecraft: Education Edition și vedeți cum acestea prind viață în jocul propriu-zis!</a:t>
            </a:r>
          </a:p>
        </p:txBody>
      </p:sp>
      <p:sp>
        <p:nvSpPr>
          <p:cNvPr id="45" name="Rectangle 44"/>
          <p:cNvSpPr/>
          <p:nvPr/>
        </p:nvSpPr>
        <p:spPr>
          <a:xfrm>
            <a:off x="6113632" y="2523540"/>
            <a:ext cx="434026" cy="393217"/>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o-RO">
                <a:latin typeface="Segoe UI Light" panose="020B0502040204020203" pitchFamily="34" charset="0"/>
              </a:rPr>
              <a:t>3</a:t>
            </a:r>
          </a:p>
        </p:txBody>
      </p:sp>
      <p:sp>
        <p:nvSpPr>
          <p:cNvPr id="54" name="Rectangle 53" descr="&#10;"/>
          <p:cNvSpPr/>
          <p:nvPr/>
        </p:nvSpPr>
        <p:spPr>
          <a:xfrm>
            <a:off x="6015088" y="3057342"/>
            <a:ext cx="2295997" cy="867930"/>
          </a:xfrm>
          <a:prstGeom prst="rect">
            <a:avLst/>
          </a:prstGeom>
        </p:spPr>
        <p:txBody>
          <a:bodyPr wrap="square">
            <a:spAutoFit/>
          </a:bodyPr>
          <a:lstStyle/>
          <a:p>
            <a:pPr>
              <a:lnSpc>
                <a:spcPct val="90000"/>
              </a:lnSpc>
            </a:pPr>
            <a:r>
              <a:rPr lang="ro-RO" sz="2800" dirty="0">
                <a:solidFill>
                  <a:schemeClr val="bg1"/>
                </a:solidFill>
                <a:latin typeface="Segoe UI Light" panose="020B0502040204020203" pitchFamily="34" charset="0"/>
              </a:rPr>
              <a:t>Aflați mai multe.</a:t>
            </a:r>
          </a:p>
        </p:txBody>
      </p:sp>
      <p:sp>
        <p:nvSpPr>
          <p:cNvPr id="55" name="Rectangle 54" descr="&#10;"/>
          <p:cNvSpPr/>
          <p:nvPr/>
        </p:nvSpPr>
        <p:spPr>
          <a:xfrm>
            <a:off x="6018618" y="3925272"/>
            <a:ext cx="2442335" cy="12223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ro-RO" sz="1800" dirty="0">
                <a:solidFill>
                  <a:schemeClr val="bg1"/>
                </a:solidFill>
                <a:latin typeface="Segoe UI Light" panose="020B0502040204020203" pitchFamily="34" charset="0"/>
              </a:rPr>
              <a:t>Explorați resurse suplimentare la adresa Microsoft.com/</a:t>
            </a:r>
          </a:p>
          <a:p>
            <a:r>
              <a:rPr lang="ro-RO" sz="1800" dirty="0">
                <a:solidFill>
                  <a:schemeClr val="bg1"/>
                </a:solidFill>
                <a:latin typeface="Segoe UI Light" panose="020B0502040204020203" pitchFamily="34" charset="0"/>
              </a:rPr>
              <a:t>digitalskills</a:t>
            </a:r>
            <a:endParaRPr lang="ro-RO" sz="1800" dirty="0">
              <a:solidFill>
                <a:schemeClr val="bg1"/>
              </a:solidFill>
              <a:latin typeface="Segoe UI Light" panose="020B0502040204020203" pitchFamily="34" charset="0"/>
              <a:ea typeface="Segoe Pro Light" charset="0"/>
              <a:cs typeface="Segoe UI Light" panose="020B0502040204020203" pitchFamily="34" charset="0"/>
            </a:endParaRPr>
          </a:p>
        </p:txBody>
      </p:sp>
      <p:sp>
        <p:nvSpPr>
          <p:cNvPr id="4" name="Title 3" hidden="1"/>
          <p:cNvSpPr>
            <a:spLocks noGrp="1"/>
          </p:cNvSpPr>
          <p:nvPr>
            <p:ph type="ctrTitle"/>
          </p:nvPr>
        </p:nvSpPr>
        <p:spPr/>
        <p:txBody>
          <a:bodyPr/>
          <a:lstStyle/>
          <a:p>
            <a:r>
              <a:rPr lang="ro-RO"/>
              <a:t>Paşii următori</a:t>
            </a:r>
          </a:p>
        </p:txBody>
      </p:sp>
      <p:sp>
        <p:nvSpPr>
          <p:cNvPr id="2" name="Slide Number Placeholder 1" hidden="1"/>
          <p:cNvSpPr>
            <a:spLocks noGrp="1"/>
          </p:cNvSpPr>
          <p:nvPr>
            <p:ph type="sldNum" sz="quarter" idx="12"/>
          </p:nvPr>
        </p:nvSpPr>
        <p:spPr/>
        <p:txBody>
          <a:bodyPr/>
          <a:lstStyle/>
          <a:p>
            <a:fld id="{697781E3-FF4B-EC42-A17F-8D66E4334D12}" type="slidenum">
              <a:rPr lang="en-US" smtClean="0"/>
              <a:pPr/>
              <a:t>19</a:t>
            </a:fld>
            <a:endParaRPr lang="ro-RO"/>
          </a:p>
        </p:txBody>
      </p:sp>
    </p:spTree>
    <p:extLst>
      <p:ext uri="{BB962C8B-B14F-4D97-AF65-F5344CB8AC3E}">
        <p14:creationId xmlns:p14="http://schemas.microsoft.com/office/powerpoint/2010/main" val="39254015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sp>
        <p:nvSpPr>
          <p:cNvPr id="7" name="Rectangle 6"/>
          <p:cNvSpPr/>
          <p:nvPr/>
        </p:nvSpPr>
        <p:spPr>
          <a:xfrm>
            <a:off x="647700" y="1974611"/>
            <a:ext cx="3590471" cy="1754326"/>
          </a:xfrm>
          <a:prstGeom prst="rect">
            <a:avLst/>
          </a:prstGeom>
        </p:spPr>
        <p:txBody>
          <a:bodyPr wrap="square">
            <a:spAutoFit/>
          </a:bodyPr>
          <a:lstStyle/>
          <a:p>
            <a:r>
              <a:rPr lang="ro-RO" sz="3600" dirty="0">
                <a:solidFill>
                  <a:schemeClr val="bg1"/>
                </a:solidFill>
                <a:latin typeface="Segoe UI Light" panose="020B0502040204020203" pitchFamily="34" charset="0"/>
              </a:rPr>
              <a:t>Haideți să vorbim despre scrierea de cod!</a:t>
            </a:r>
          </a:p>
        </p:txBody>
      </p:sp>
      <p:pic>
        <p:nvPicPr>
          <p:cNvPr id="3" name="Picture 2" descr="O rachetă desenată zboară alături de un curcubeu colorat" title="O rachetă desenată zboară alături de un curcubeu colorat"/>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27549" y="1031441"/>
            <a:ext cx="5991857" cy="4470315"/>
          </a:xfrm>
          <a:prstGeom prst="rect">
            <a:avLst/>
          </a:prstGeom>
        </p:spPr>
      </p:pic>
      <p:sp>
        <p:nvSpPr>
          <p:cNvPr id="5" name="Title 4" hidden="1"/>
          <p:cNvSpPr>
            <a:spLocks noGrp="1"/>
          </p:cNvSpPr>
          <p:nvPr>
            <p:ph type="ctrTitle"/>
          </p:nvPr>
        </p:nvSpPr>
        <p:spPr/>
        <p:txBody>
          <a:bodyPr/>
          <a:lstStyle/>
          <a:p>
            <a:r>
              <a:rPr lang="ro-RO"/>
              <a:t>Haideți să vorbim despre scrierea de cod</a:t>
            </a:r>
          </a:p>
        </p:txBody>
      </p:sp>
      <p:sp>
        <p:nvSpPr>
          <p:cNvPr id="2" name="Slide Number Placeholder 1" hidden="1"/>
          <p:cNvSpPr>
            <a:spLocks noGrp="1"/>
          </p:cNvSpPr>
          <p:nvPr>
            <p:ph type="sldNum" sz="quarter" idx="12"/>
          </p:nvPr>
        </p:nvSpPr>
        <p:spPr/>
        <p:txBody>
          <a:bodyPr/>
          <a:lstStyle/>
          <a:p>
            <a:fld id="{697781E3-FF4B-EC42-A17F-8D66E4334D12}" type="slidenum">
              <a:rPr lang="en-US" smtClean="0"/>
              <a:pPr/>
              <a:t>2</a:t>
            </a:fld>
            <a:endParaRPr lang="ro-RO"/>
          </a:p>
        </p:txBody>
      </p:sp>
    </p:spTree>
    <p:extLst>
      <p:ext uri="{BB962C8B-B14F-4D97-AF65-F5344CB8AC3E}">
        <p14:creationId xmlns:p14="http://schemas.microsoft.com/office/powerpoint/2010/main" val="16468419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Grup de băieți și fete își ridică privirea de pe ecranul laptopului pe care îl folosesc în comun pentru a zâmbi la cameră&#10;" title="Grup de băieți și fete își ridică privirea de pe ecranul laptopului pe care îl folosesc în comun pentru a zâmbi la cameră"/>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8559" y="169793"/>
            <a:ext cx="8864600" cy="5535006"/>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608" y="0"/>
            <a:ext cx="9116501" cy="5715000"/>
          </a:xfrm>
          <a:prstGeom prst="rect">
            <a:avLst/>
          </a:prstGeom>
        </p:spPr>
      </p:pic>
      <p:pic>
        <p:nvPicPr>
          <p:cNvPr id="15" name="Picture 14" descr="Microsoft" title="Microsoft"/>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16397" y="4668558"/>
            <a:ext cx="1887292" cy="694228"/>
          </a:xfrm>
          <a:prstGeom prst="rect">
            <a:avLst/>
          </a:prstGeom>
        </p:spPr>
      </p:pic>
      <p:sp>
        <p:nvSpPr>
          <p:cNvPr id="13" name="Rectangle 12" descr="Vă mulțumim pentru participare la&#10;Hour of CodeTM&#10;"/>
          <p:cNvSpPr/>
          <p:nvPr/>
        </p:nvSpPr>
        <p:spPr>
          <a:xfrm>
            <a:off x="437177" y="2244267"/>
            <a:ext cx="7322866" cy="1200329"/>
          </a:xfrm>
          <a:prstGeom prst="rect">
            <a:avLst/>
          </a:prstGeom>
        </p:spPr>
        <p:txBody>
          <a:bodyPr wrap="square">
            <a:spAutoFit/>
          </a:bodyPr>
          <a:lstStyle/>
          <a:p>
            <a:r>
              <a:rPr lang="ro-RO" sz="3600" dirty="0">
                <a:solidFill>
                  <a:schemeClr val="bg1"/>
                </a:solidFill>
                <a:latin typeface="Segoe UI Light" panose="020B0502040204020203" pitchFamily="34" charset="0"/>
              </a:rPr>
              <a:t>Vă mulțumim pentru participare</a:t>
            </a:r>
          </a:p>
          <a:p>
            <a:r>
              <a:rPr lang="ro-RO" sz="3600" dirty="0">
                <a:solidFill>
                  <a:schemeClr val="bg1"/>
                </a:solidFill>
                <a:latin typeface="Segoe UI Light" panose="020B0502040204020203" pitchFamily="34" charset="0"/>
              </a:rPr>
              <a:t>Hour of Code™ Minecraft</a:t>
            </a:r>
          </a:p>
        </p:txBody>
      </p:sp>
      <p:sp>
        <p:nvSpPr>
          <p:cNvPr id="5" name="Title 4" hidden="1"/>
          <p:cNvSpPr>
            <a:spLocks noGrp="1"/>
          </p:cNvSpPr>
          <p:nvPr>
            <p:ph type="ctrTitle"/>
          </p:nvPr>
        </p:nvSpPr>
        <p:spPr/>
        <p:txBody>
          <a:bodyPr/>
          <a:lstStyle/>
          <a:p>
            <a:r>
              <a:rPr lang="ro-RO"/>
              <a:t>Vă mulțumim pentru participare! </a:t>
            </a:r>
          </a:p>
        </p:txBody>
      </p:sp>
      <p:sp>
        <p:nvSpPr>
          <p:cNvPr id="3" name="Slide Number Placeholder 2" hidden="1"/>
          <p:cNvSpPr>
            <a:spLocks noGrp="1"/>
          </p:cNvSpPr>
          <p:nvPr>
            <p:ph type="sldNum" sz="quarter" idx="12"/>
          </p:nvPr>
        </p:nvSpPr>
        <p:spPr/>
        <p:txBody>
          <a:bodyPr/>
          <a:lstStyle/>
          <a:p>
            <a:fld id="{697781E3-FF4B-EC42-A17F-8D66E4334D12}" type="slidenum">
              <a:rPr lang="en-US" smtClean="0"/>
              <a:pPr/>
              <a:t>20</a:t>
            </a:fld>
            <a:endParaRPr lang="ro-RO"/>
          </a:p>
        </p:txBody>
      </p:sp>
      <p:sp>
        <p:nvSpPr>
          <p:cNvPr id="2" name="Rectangle 1">
            <a:extLst>
              <a:ext uri="{FF2B5EF4-FFF2-40B4-BE49-F238E27FC236}">
                <a16:creationId xmlns:a16="http://schemas.microsoft.com/office/drawing/2014/main" id="{1E91836C-D4F0-4EE4-8854-E01D9E8AF8EF}"/>
              </a:ext>
            </a:extLst>
          </p:cNvPr>
          <p:cNvSpPr/>
          <p:nvPr/>
        </p:nvSpPr>
        <p:spPr>
          <a:xfrm>
            <a:off x="369163" y="4347123"/>
            <a:ext cx="4572000" cy="1015663"/>
          </a:xfrm>
          <a:prstGeom prst="rect">
            <a:avLst/>
          </a:prstGeom>
        </p:spPr>
        <p:txBody>
          <a:bodyPr>
            <a:spAutoFit/>
          </a:bodyPr>
          <a:lstStyle/>
          <a:p>
            <a:pPr lvl="0">
              <a:defRPr/>
            </a:pPr>
            <a:endParaRPr lang="ro-RO" sz="1200" dirty="0">
              <a:solidFill>
                <a:schemeClr val="bg1"/>
              </a:solidFill>
              <a:latin typeface="Segoe UI Light" panose="020B0502040204020203" pitchFamily="34" charset="0"/>
              <a:ea typeface="Segoe Pro Light" charset="0"/>
              <a:cs typeface="Segoe UI Light" panose="020B0502040204020203" pitchFamily="34" charset="0"/>
            </a:endParaRPr>
          </a:p>
          <a:p>
            <a:pPr lvl="0">
              <a:defRPr/>
            </a:pPr>
            <a:r>
              <a:rPr lang="ro-RO" sz="1200" dirty="0">
                <a:solidFill>
                  <a:schemeClr val="bg1"/>
                </a:solidFill>
              </a:rPr>
              <a:t>© Code.org, 2017. Code.org®, sigla CODE și Hour of Code® sunt mărci comerciale ale Code.org</a:t>
            </a:r>
            <a:endParaRPr lang="ro-RO" sz="1200" dirty="0">
              <a:solidFill>
                <a:schemeClr val="bg1"/>
              </a:solidFill>
              <a:latin typeface="Segoe UI Light" panose="020B0502040204020203" pitchFamily="34" charset="0"/>
              <a:ea typeface="Segoe Pro Light" charset="0"/>
              <a:cs typeface="Segoe UI Light" panose="020B0502040204020203" pitchFamily="34" charset="0"/>
            </a:endParaRPr>
          </a:p>
          <a:p>
            <a:pPr lvl="0">
              <a:defRPr/>
            </a:pPr>
            <a:r>
              <a:rPr lang="ro-RO" sz="1200" dirty="0">
                <a:solidFill>
                  <a:schemeClr val="bg1"/>
                </a:solidFill>
              </a:rPr>
              <a:t>Mojang © 2017. „Minecraft” este o marcă comercială a Mojang AB</a:t>
            </a:r>
          </a:p>
          <a:p>
            <a:pPr lvl="0">
              <a:defRPr/>
            </a:pPr>
            <a:r>
              <a:rPr lang="ro-RO" sz="1200" dirty="0">
                <a:solidFill>
                  <a:schemeClr val="bg1"/>
                </a:solidFill>
              </a:rPr>
              <a:t>© 2017 Microsoft Corporation. Toate drepturile rezervate.</a:t>
            </a:r>
          </a:p>
        </p:txBody>
      </p:sp>
    </p:spTree>
    <p:extLst>
      <p:ext uri="{BB962C8B-B14F-4D97-AF65-F5344CB8AC3E}">
        <p14:creationId xmlns:p14="http://schemas.microsoft.com/office/powerpoint/2010/main" val="31379423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Hour of Code 2015 - WORLDWIDE.mp4" descr="Copii de școală primară tastând la laptop. Videoclip Hour of Code™ de la Code.org&#10;" title="Videoclip Hour of Code™ de la Code.org"/>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69875" y="253999"/>
            <a:ext cx="8636000" cy="5191125"/>
          </a:xfrm>
          <a:prstGeom prst="rect">
            <a:avLst/>
          </a:prstGeom>
        </p:spPr>
      </p:pic>
      <p:sp>
        <p:nvSpPr>
          <p:cNvPr id="4" name="Title 3" hidden="1"/>
          <p:cNvSpPr>
            <a:spLocks noGrp="1"/>
          </p:cNvSpPr>
          <p:nvPr>
            <p:ph type="ctrTitle"/>
          </p:nvPr>
        </p:nvSpPr>
        <p:spPr/>
        <p:txBody>
          <a:bodyPr/>
          <a:lstStyle/>
          <a:p>
            <a:r>
              <a:rPr lang="ro-RO" dirty="0"/>
              <a:t>Videoclip Hour of Code™ de la Code.org</a:t>
            </a:r>
          </a:p>
        </p:txBody>
      </p:sp>
      <p:sp>
        <p:nvSpPr>
          <p:cNvPr id="9" name="Slide Number Placeholder 8" hidden="1"/>
          <p:cNvSpPr>
            <a:spLocks noGrp="1"/>
          </p:cNvSpPr>
          <p:nvPr>
            <p:ph type="sldNum" sz="quarter" idx="12"/>
          </p:nvPr>
        </p:nvSpPr>
        <p:spPr/>
        <p:txBody>
          <a:bodyPr/>
          <a:lstStyle/>
          <a:p>
            <a:fld id="{697781E3-FF4B-EC42-A17F-8D66E4334D12}" type="slidenum">
              <a:rPr lang="en-US" smtClean="0"/>
              <a:pPr/>
              <a:t>3</a:t>
            </a:fld>
            <a:endParaRPr lang="ro-RO"/>
          </a:p>
        </p:txBody>
      </p:sp>
    </p:spTree>
    <p:extLst>
      <p:ext uri="{BB962C8B-B14F-4D97-AF65-F5344CB8AC3E}">
        <p14:creationId xmlns:p14="http://schemas.microsoft.com/office/powerpoint/2010/main" val="3598971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401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50831" y="2091803"/>
            <a:ext cx="685487" cy="685487"/>
          </a:xfrm>
          <a:prstGeom prst="rect">
            <a:avLst/>
          </a:prstGeom>
        </p:spPr>
      </p:pic>
      <p:sp>
        <p:nvSpPr>
          <p:cNvPr id="7" name="Rectangle 6"/>
          <p:cNvSpPr/>
          <p:nvPr/>
        </p:nvSpPr>
        <p:spPr>
          <a:xfrm>
            <a:off x="224588" y="2868793"/>
            <a:ext cx="4347411" cy="646331"/>
          </a:xfrm>
          <a:prstGeom prst="rect">
            <a:avLst/>
          </a:prstGeom>
        </p:spPr>
        <p:txBody>
          <a:bodyPr wrap="square">
            <a:spAutoFit/>
          </a:bodyPr>
          <a:lstStyle/>
          <a:p>
            <a:pPr algn="ctr"/>
            <a:r>
              <a:rPr lang="ro-RO" sz="3600">
                <a:solidFill>
                  <a:schemeClr val="bg1"/>
                </a:solidFill>
                <a:latin typeface="Segoe UI Light" panose="020B0502040204020203" pitchFamily="34" charset="0"/>
              </a:rPr>
              <a:t>Întrebare</a:t>
            </a:r>
          </a:p>
        </p:txBody>
      </p:sp>
      <p:sp>
        <p:nvSpPr>
          <p:cNvPr id="15" name="Rectangle 14" descr="&#10;"/>
          <p:cNvSpPr/>
          <p:nvPr/>
        </p:nvSpPr>
        <p:spPr>
          <a:xfrm>
            <a:off x="5021800" y="895340"/>
            <a:ext cx="3657599" cy="3416320"/>
          </a:xfrm>
          <a:prstGeom prst="rect">
            <a:avLst/>
          </a:prstGeom>
        </p:spPr>
        <p:txBody>
          <a:bodyPr wrap="square">
            <a:spAutoFit/>
          </a:bodyPr>
          <a:lstStyle/>
          <a:p>
            <a:r>
              <a:rPr lang="ro-RO" sz="3600" dirty="0">
                <a:latin typeface="Segoe UI Light" panose="020B0502040204020203" pitchFamily="34" charset="0"/>
              </a:rPr>
              <a:t>Ce este scrierea de cod?</a:t>
            </a:r>
          </a:p>
          <a:p>
            <a:endParaRPr lang="ro-RO" sz="3600" dirty="0">
              <a:latin typeface="Segoe UI Light" panose="020B0502040204020203" pitchFamily="34" charset="0"/>
              <a:ea typeface="Segoe Pro Light" charset="0"/>
              <a:cs typeface="Segoe UI Light" panose="020B0502040204020203" pitchFamily="34" charset="0"/>
            </a:endParaRPr>
          </a:p>
          <a:p>
            <a:r>
              <a:rPr lang="ro-RO" sz="3600" dirty="0">
                <a:latin typeface="Segoe UI Light" panose="020B0502040204020203" pitchFamily="34" charset="0"/>
              </a:rPr>
              <a:t>La ce vă gândiți când auziți termenul „scriere de cod”?</a:t>
            </a:r>
            <a:endParaRPr lang="ro-RO" sz="1800" dirty="0">
              <a:effectLst/>
              <a:latin typeface="Segoe UI Light" panose="020B0502040204020203" pitchFamily="34" charset="0"/>
              <a:cs typeface="Segoe UI Light" panose="020B0502040204020203" pitchFamily="34" charset="0"/>
            </a:endParaRPr>
          </a:p>
        </p:txBody>
      </p:sp>
      <p:sp>
        <p:nvSpPr>
          <p:cNvPr id="3" name="Title 2" hidden="1"/>
          <p:cNvSpPr>
            <a:spLocks noGrp="1"/>
          </p:cNvSpPr>
          <p:nvPr>
            <p:ph type="ctrTitle"/>
          </p:nvPr>
        </p:nvSpPr>
        <p:spPr/>
        <p:txBody>
          <a:bodyPr/>
          <a:lstStyle/>
          <a:p>
            <a:r>
              <a:rPr lang="ro-RO"/>
              <a:t>Ce știți despre „scrierea de cod”? </a:t>
            </a:r>
          </a:p>
        </p:txBody>
      </p:sp>
      <p:sp>
        <p:nvSpPr>
          <p:cNvPr id="11" name="Slide Number Placeholder 10" hidden="1"/>
          <p:cNvSpPr>
            <a:spLocks noGrp="1"/>
          </p:cNvSpPr>
          <p:nvPr>
            <p:ph type="sldNum" sz="quarter" idx="12"/>
          </p:nvPr>
        </p:nvSpPr>
        <p:spPr/>
        <p:txBody>
          <a:bodyPr/>
          <a:lstStyle/>
          <a:p>
            <a:fld id="{697781E3-FF4B-EC42-A17F-8D66E4334D12}" type="slidenum">
              <a:rPr lang="en-US" smtClean="0"/>
              <a:pPr/>
              <a:t>4</a:t>
            </a:fld>
            <a:endParaRPr lang="ro-RO"/>
          </a:p>
        </p:txBody>
      </p:sp>
    </p:spTree>
    <p:extLst>
      <p:ext uri="{BB962C8B-B14F-4D97-AF65-F5344CB8AC3E}">
        <p14:creationId xmlns:p14="http://schemas.microsoft.com/office/powerpoint/2010/main" val="10445608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42" y="-22504"/>
            <a:ext cx="9116501" cy="5715000"/>
          </a:xfrm>
          <a:prstGeom prst="rect">
            <a:avLst/>
          </a:prstGeom>
        </p:spPr>
      </p:pic>
      <p:sp>
        <p:nvSpPr>
          <p:cNvPr id="7" name="Rectangle 6"/>
          <p:cNvSpPr/>
          <p:nvPr/>
        </p:nvSpPr>
        <p:spPr>
          <a:xfrm>
            <a:off x="571372" y="1980337"/>
            <a:ext cx="4052840" cy="2308324"/>
          </a:xfrm>
          <a:prstGeom prst="rect">
            <a:avLst/>
          </a:prstGeom>
        </p:spPr>
        <p:txBody>
          <a:bodyPr wrap="square">
            <a:spAutoFit/>
          </a:bodyPr>
          <a:lstStyle/>
          <a:p>
            <a:r>
              <a:rPr lang="ro-RO" sz="3600" dirty="0">
                <a:solidFill>
                  <a:schemeClr val="bg1"/>
                </a:solidFill>
                <a:latin typeface="Segoe UI Light" panose="020B0502040204020203" pitchFamily="34" charset="0"/>
              </a:rPr>
              <a:t>Scrierea de cod este modul în care se realizează aplicațiile și site-urile web</a:t>
            </a:r>
          </a:p>
        </p:txBody>
      </p:sp>
      <p:pic>
        <p:nvPicPr>
          <p:cNvPr id="3" name="Picture 2" descr="Un băiat desenat închide ochii și zâmbește, gândindu-se la diversele moduri în care scrierea de cod este prezentă în viața sa. Un robot, un elefant mov, un telefon mobil și o chitară se numără printre mai multe imagini aleatorii și amuzante care par să iasă din creștetul capului băiatului, reprezentând imaginația sa" title="Un băiat desenat își imaginează modurile în care scrierea de cod este prezentă în viața sa"/>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4624212" y="254000"/>
            <a:ext cx="4281663" cy="5238750"/>
          </a:xfrm>
          <a:prstGeom prst="rect">
            <a:avLst/>
          </a:prstGeom>
        </p:spPr>
      </p:pic>
      <p:sp>
        <p:nvSpPr>
          <p:cNvPr id="5" name="Title 4" hidden="1"/>
          <p:cNvSpPr>
            <a:spLocks noGrp="1"/>
          </p:cNvSpPr>
          <p:nvPr>
            <p:ph type="ctrTitle"/>
          </p:nvPr>
        </p:nvSpPr>
        <p:spPr/>
        <p:txBody>
          <a:bodyPr/>
          <a:lstStyle/>
          <a:p>
            <a:r>
              <a:rPr lang="ro-RO"/>
              <a:t>Scrierea de cod este... </a:t>
            </a:r>
          </a:p>
        </p:txBody>
      </p:sp>
      <p:sp>
        <p:nvSpPr>
          <p:cNvPr id="4" name="Slide Number Placeholder 3" hidden="1"/>
          <p:cNvSpPr>
            <a:spLocks noGrp="1"/>
          </p:cNvSpPr>
          <p:nvPr>
            <p:ph type="sldNum" sz="quarter" idx="12"/>
          </p:nvPr>
        </p:nvSpPr>
        <p:spPr/>
        <p:txBody>
          <a:bodyPr/>
          <a:lstStyle/>
          <a:p>
            <a:fld id="{697781E3-FF4B-EC42-A17F-8D66E4334D12}" type="slidenum">
              <a:rPr lang="en-US" smtClean="0"/>
              <a:pPr/>
              <a:t>5</a:t>
            </a:fld>
            <a:endParaRPr lang="ro-RO"/>
          </a:p>
        </p:txBody>
      </p:sp>
    </p:spTree>
    <p:extLst>
      <p:ext uri="{BB962C8B-B14F-4D97-AF65-F5344CB8AC3E}">
        <p14:creationId xmlns:p14="http://schemas.microsoft.com/office/powerpoint/2010/main" val="17698737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descr="Un băiat spune „Salut!” către o tabletă și către un dispozitiv mobil, dar dispozitivele răspund doar cu „?” - Acestea nu înțeleg ce spune băiatul, deoarece el nu vorbește limba lor&#10;" title="Un băiat vorbește cu computerul în limba română"/>
          <p:cNvGrpSpPr/>
          <p:nvPr/>
        </p:nvGrpSpPr>
        <p:grpSpPr>
          <a:xfrm>
            <a:off x="12700" y="-11663"/>
            <a:ext cx="9116501" cy="5715000"/>
            <a:chOff x="12700" y="-11663"/>
            <a:chExt cx="9116501" cy="5715000"/>
          </a:xfrm>
        </p:grpSpPr>
        <p:pic>
          <p:nvPicPr>
            <p:cNvPr id="30" name="Picture 2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0" y="-11663"/>
              <a:ext cx="9116501" cy="5715000"/>
            </a:xfrm>
            <a:prstGeom prst="rect">
              <a:avLst/>
            </a:prstGeom>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7600" y="1680801"/>
              <a:ext cx="2371101" cy="3669074"/>
            </a:xfrm>
            <a:prstGeom prst="rect">
              <a:avLst/>
            </a:prstGeom>
          </p:spPr>
        </p:pic>
        <p:sp>
          <p:nvSpPr>
            <p:cNvPr id="21" name="Rounded Rectangular Callout 20"/>
            <p:cNvSpPr/>
            <p:nvPr/>
          </p:nvSpPr>
          <p:spPr>
            <a:xfrm>
              <a:off x="2428875" y="539750"/>
              <a:ext cx="1635125" cy="904875"/>
            </a:xfrm>
            <a:prstGeom prst="wedgeRoundRectCallout">
              <a:avLst>
                <a:gd name="adj1" fmla="val -34425"/>
                <a:gd name="adj2" fmla="val 90570"/>
                <a:gd name="adj3" fmla="val 16667"/>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Segoe UI Light" panose="020B0502040204020203" pitchFamily="34" charset="0"/>
                <a:cs typeface="Segoe UI Light" panose="020B0502040204020203" pitchFamily="34" charset="0"/>
              </a:endParaRPr>
            </a:p>
          </p:txBody>
        </p:sp>
        <p:sp>
          <p:nvSpPr>
            <p:cNvPr id="9" name="TextBox 8"/>
            <p:cNvSpPr txBox="1"/>
            <p:nvPr/>
          </p:nvSpPr>
          <p:spPr>
            <a:xfrm>
              <a:off x="2460625" y="682625"/>
              <a:ext cx="1508126" cy="584776"/>
            </a:xfrm>
            <a:prstGeom prst="rect">
              <a:avLst/>
            </a:prstGeom>
            <a:noFill/>
          </p:spPr>
          <p:txBody>
            <a:bodyPr wrap="square" rtlCol="0">
              <a:spAutoFit/>
            </a:bodyPr>
            <a:lstStyle/>
            <a:p>
              <a:pPr algn="ctr"/>
              <a:r>
                <a:rPr lang="ro-RO" sz="3200">
                  <a:latin typeface="Segoe UI Light" panose="020B0502040204020203" pitchFamily="34" charset="0"/>
                </a:rPr>
                <a:t>Salut!</a:t>
              </a:r>
              <a:endParaRPr lang="ro-RO" sz="3200" b="1">
                <a:latin typeface="Segoe UI Light" panose="020B0502040204020203" pitchFamily="34" charset="0"/>
                <a:cs typeface="Segoe UI Light" panose="020B0502040204020203" pitchFamily="34" charset="0"/>
              </a:endParaRPr>
            </a:p>
          </p:txBody>
        </p:sp>
        <p:grpSp>
          <p:nvGrpSpPr>
            <p:cNvPr id="31" name="Group 30"/>
            <p:cNvGrpSpPr/>
            <p:nvPr/>
          </p:nvGrpSpPr>
          <p:grpSpPr>
            <a:xfrm>
              <a:off x="4889500" y="1365250"/>
              <a:ext cx="1635125" cy="904875"/>
              <a:chOff x="5810250" y="539750"/>
              <a:chExt cx="1635125" cy="904875"/>
            </a:xfrm>
          </p:grpSpPr>
          <p:sp>
            <p:nvSpPr>
              <p:cNvPr id="23" name="Rounded Rectangular Callout 22"/>
              <p:cNvSpPr/>
              <p:nvPr/>
            </p:nvSpPr>
            <p:spPr>
              <a:xfrm flipH="1">
                <a:off x="5810250" y="539750"/>
                <a:ext cx="1635125" cy="904875"/>
              </a:xfrm>
              <a:prstGeom prst="wedgeRoundRectCallout">
                <a:avLst>
                  <a:gd name="adj1" fmla="val -34425"/>
                  <a:gd name="adj2" fmla="val 90570"/>
                  <a:gd name="adj3" fmla="val 16667"/>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Segoe UI Light" panose="020B0502040204020203" pitchFamily="34" charset="0"/>
                  <a:cs typeface="Segoe UI Light" panose="020B0502040204020203" pitchFamily="34" charset="0"/>
                </a:endParaRPr>
              </a:p>
            </p:txBody>
          </p:sp>
          <p:sp>
            <p:nvSpPr>
              <p:cNvPr id="20" name="TextBox 19"/>
              <p:cNvSpPr txBox="1"/>
              <p:nvPr/>
            </p:nvSpPr>
            <p:spPr>
              <a:xfrm>
                <a:off x="5873750" y="682625"/>
                <a:ext cx="1508126" cy="584776"/>
              </a:xfrm>
              <a:prstGeom prst="rect">
                <a:avLst/>
              </a:prstGeom>
              <a:noFill/>
            </p:spPr>
            <p:txBody>
              <a:bodyPr wrap="square" rtlCol="0">
                <a:spAutoFit/>
              </a:bodyPr>
              <a:lstStyle/>
              <a:p>
                <a:pPr algn="ctr"/>
                <a:r>
                  <a:rPr lang="ro-RO" sz="3200">
                    <a:latin typeface="Segoe UI Light" panose="020B0502040204020203" pitchFamily="34" charset="0"/>
                  </a:rPr>
                  <a:t>?</a:t>
                </a:r>
                <a:endParaRPr lang="ro-RO" sz="3200" b="1">
                  <a:latin typeface="Segoe UI Light" panose="020B0502040204020203" pitchFamily="34" charset="0"/>
                  <a:cs typeface="Segoe UI Light" panose="020B0502040204020203" pitchFamily="34" charset="0"/>
                </a:endParaRPr>
              </a:p>
            </p:txBody>
          </p:sp>
        </p:grpSp>
        <p:grpSp>
          <p:nvGrpSpPr>
            <p:cNvPr id="28" name="Group 27"/>
            <p:cNvGrpSpPr/>
            <p:nvPr/>
          </p:nvGrpSpPr>
          <p:grpSpPr>
            <a:xfrm>
              <a:off x="5004747" y="2966096"/>
              <a:ext cx="3440753" cy="1737095"/>
              <a:chOff x="5036497" y="3474096"/>
              <a:chExt cx="3440753" cy="1737095"/>
            </a:xfrm>
          </p:grpSpPr>
          <p:pic>
            <p:nvPicPr>
              <p:cNvPr id="25" name="Picture 2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31456" y="3474096"/>
                <a:ext cx="2745794" cy="1526640"/>
              </a:xfrm>
              <a:prstGeom prst="rect">
                <a:avLst/>
              </a:prstGeom>
            </p:spPr>
          </p:pic>
          <p:pic>
            <p:nvPicPr>
              <p:cNvPr id="24" name="Picture 2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36497" y="3556249"/>
                <a:ext cx="1253628" cy="1654942"/>
              </a:xfrm>
              <a:prstGeom prst="rect">
                <a:avLst/>
              </a:prstGeom>
              <a:scene3d>
                <a:camera prst="orthographicFront">
                  <a:rot lat="0" lon="0" rev="1200000"/>
                </a:camera>
                <a:lightRig rig="threePt" dir="t"/>
              </a:scene3d>
            </p:spPr>
          </p:pic>
        </p:grpSp>
      </p:grpSp>
      <p:sp>
        <p:nvSpPr>
          <p:cNvPr id="5" name="Title 4" hidden="1"/>
          <p:cNvSpPr>
            <a:spLocks noGrp="1"/>
          </p:cNvSpPr>
          <p:nvPr>
            <p:ph type="ctrTitle"/>
          </p:nvPr>
        </p:nvSpPr>
        <p:spPr/>
        <p:txBody>
          <a:bodyPr/>
          <a:lstStyle/>
          <a:p>
            <a:r>
              <a:rPr lang="ro-RO"/>
              <a:t>Puteți să comunicați cu computerele</a:t>
            </a:r>
          </a:p>
        </p:txBody>
      </p:sp>
      <p:sp>
        <p:nvSpPr>
          <p:cNvPr id="4" name="Slide Number Placeholder 3" hidden="1"/>
          <p:cNvSpPr>
            <a:spLocks noGrp="1"/>
          </p:cNvSpPr>
          <p:nvPr>
            <p:ph type="sldNum" sz="quarter" idx="12"/>
          </p:nvPr>
        </p:nvSpPr>
        <p:spPr/>
        <p:txBody>
          <a:bodyPr/>
          <a:lstStyle/>
          <a:p>
            <a:fld id="{697781E3-FF4B-EC42-A17F-8D66E4334D12}" type="slidenum">
              <a:rPr lang="en-US" smtClean="0"/>
              <a:pPr/>
              <a:t>6</a:t>
            </a:fld>
            <a:endParaRPr lang="ro-RO"/>
          </a:p>
        </p:txBody>
      </p:sp>
    </p:spTree>
    <p:extLst>
      <p:ext uri="{BB962C8B-B14F-4D97-AF65-F5344CB8AC3E}">
        <p14:creationId xmlns:p14="http://schemas.microsoft.com/office/powerpoint/2010/main" val="4965959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descr="O fată vorbește cu o tabletă și cu un dispozitiv mobil folosind scrierea de cod. Dispozitivele înțeleg, deoarece fata vorbește limbajul acestora: Codul." title="O fată vorbește cu computerul folosind scrierea de cod"/>
          <p:cNvGrpSpPr/>
          <p:nvPr/>
        </p:nvGrpSpPr>
        <p:grpSpPr>
          <a:xfrm>
            <a:off x="12700" y="0"/>
            <a:ext cx="9116501" cy="5715000"/>
            <a:chOff x="12700" y="0"/>
            <a:chExt cx="9116501" cy="5715000"/>
          </a:xfrm>
        </p:grpSpPr>
        <p:pic>
          <p:nvPicPr>
            <p:cNvPr id="27" name="Picture 2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9275" y="1952625"/>
              <a:ext cx="2951251" cy="3397250"/>
            </a:xfrm>
            <a:prstGeom prst="rect">
              <a:avLst/>
            </a:prstGeom>
          </p:spPr>
        </p:pic>
        <p:sp>
          <p:nvSpPr>
            <p:cNvPr id="22" name="Rounded Rectangular Callout 21"/>
            <p:cNvSpPr/>
            <p:nvPr/>
          </p:nvSpPr>
          <p:spPr>
            <a:xfrm>
              <a:off x="2428875" y="539750"/>
              <a:ext cx="1635125" cy="904875"/>
            </a:xfrm>
            <a:prstGeom prst="wedgeRoundRectCallout">
              <a:avLst>
                <a:gd name="adj1" fmla="val -34425"/>
                <a:gd name="adj2" fmla="val 90570"/>
                <a:gd name="adj3" fmla="val 16667"/>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Segoe UI Light" panose="020B0502040204020203" pitchFamily="34" charset="0"/>
                <a:cs typeface="Segoe UI Light" panose="020B0502040204020203" pitchFamily="34" charset="0"/>
              </a:endParaRPr>
            </a:p>
          </p:txBody>
        </p:sp>
        <p:sp>
          <p:nvSpPr>
            <p:cNvPr id="17" name="TextBox 16"/>
            <p:cNvSpPr txBox="1"/>
            <p:nvPr/>
          </p:nvSpPr>
          <p:spPr>
            <a:xfrm>
              <a:off x="2492375" y="682625"/>
              <a:ext cx="1508126" cy="584776"/>
            </a:xfrm>
            <a:prstGeom prst="rect">
              <a:avLst/>
            </a:prstGeom>
            <a:noFill/>
          </p:spPr>
          <p:txBody>
            <a:bodyPr wrap="square" rtlCol="0">
              <a:spAutoFit/>
            </a:bodyPr>
            <a:lstStyle/>
            <a:p>
              <a:pPr algn="ctr"/>
              <a:r>
                <a:rPr lang="ro-RO" sz="3200">
                  <a:latin typeface="Segoe UI Light" panose="020B0502040204020203" pitchFamily="34" charset="0"/>
                </a:rPr>
                <a:t>&lt;/&gt; {}</a:t>
              </a:r>
              <a:endParaRPr lang="ro-RO" sz="3200" b="1">
                <a:latin typeface="Segoe UI Light" panose="020B0502040204020203" pitchFamily="34" charset="0"/>
                <a:cs typeface="Segoe UI Light" panose="020B0502040204020203" pitchFamily="34" charset="0"/>
              </a:endParaRPr>
            </a:p>
          </p:txBody>
        </p:sp>
        <p:grpSp>
          <p:nvGrpSpPr>
            <p:cNvPr id="2" name="Group 1"/>
            <p:cNvGrpSpPr/>
            <p:nvPr/>
          </p:nvGrpSpPr>
          <p:grpSpPr>
            <a:xfrm>
              <a:off x="4873625" y="1349375"/>
              <a:ext cx="1635125" cy="904875"/>
              <a:chOff x="4873625" y="1317625"/>
              <a:chExt cx="1635125" cy="904875"/>
            </a:xfrm>
          </p:grpSpPr>
          <p:sp>
            <p:nvSpPr>
              <p:cNvPr id="23" name="Rounded Rectangular Callout 22"/>
              <p:cNvSpPr/>
              <p:nvPr/>
            </p:nvSpPr>
            <p:spPr>
              <a:xfrm flipH="1">
                <a:off x="4873625" y="1317625"/>
                <a:ext cx="1635125" cy="904875"/>
              </a:xfrm>
              <a:prstGeom prst="wedgeRoundRectCallout">
                <a:avLst>
                  <a:gd name="adj1" fmla="val -34425"/>
                  <a:gd name="adj2" fmla="val 90570"/>
                  <a:gd name="adj3" fmla="val 16667"/>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Segoe UI Light" panose="020B0502040204020203" pitchFamily="34" charset="0"/>
                  <a:cs typeface="Segoe UI Light" panose="020B0502040204020203" pitchFamily="34" charset="0"/>
                </a:endParaRPr>
              </a:p>
            </p:txBody>
          </p:sp>
          <p:sp>
            <p:nvSpPr>
              <p:cNvPr id="19" name="TextBox 18"/>
              <p:cNvSpPr txBox="1"/>
              <p:nvPr/>
            </p:nvSpPr>
            <p:spPr>
              <a:xfrm>
                <a:off x="4937124" y="1460500"/>
                <a:ext cx="1508126" cy="584776"/>
              </a:xfrm>
              <a:prstGeom prst="rect">
                <a:avLst/>
              </a:prstGeom>
              <a:noFill/>
            </p:spPr>
            <p:txBody>
              <a:bodyPr wrap="square" rtlCol="0">
                <a:spAutoFit/>
              </a:bodyPr>
              <a:lstStyle/>
              <a:p>
                <a:pPr algn="ctr"/>
                <a:r>
                  <a:rPr lang="ro-RO" sz="3200">
                    <a:latin typeface="Segoe UI Light" panose="020B0502040204020203" pitchFamily="34" charset="0"/>
                  </a:rPr>
                  <a:t>:)</a:t>
                </a:r>
                <a:endParaRPr lang="ro-RO" sz="3200" b="1">
                  <a:latin typeface="Segoe UI Light" panose="020B0502040204020203" pitchFamily="34" charset="0"/>
                  <a:cs typeface="Segoe UI Light" panose="020B0502040204020203" pitchFamily="34" charset="0"/>
                </a:endParaRPr>
              </a:p>
            </p:txBody>
          </p:sp>
        </p:grpSp>
        <p:grpSp>
          <p:nvGrpSpPr>
            <p:cNvPr id="24" name="Group 23"/>
            <p:cNvGrpSpPr/>
            <p:nvPr/>
          </p:nvGrpSpPr>
          <p:grpSpPr>
            <a:xfrm>
              <a:off x="5004747" y="2966096"/>
              <a:ext cx="3440753" cy="1737095"/>
              <a:chOff x="5036497" y="3474096"/>
              <a:chExt cx="3440753" cy="1737095"/>
            </a:xfrm>
          </p:grpSpPr>
          <p:pic>
            <p:nvPicPr>
              <p:cNvPr id="25" name="Picture 2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31456" y="3474096"/>
                <a:ext cx="2745794" cy="1526640"/>
              </a:xfrm>
              <a:prstGeom prst="rect">
                <a:avLst/>
              </a:prstGeom>
            </p:spPr>
          </p:pic>
          <p:pic>
            <p:nvPicPr>
              <p:cNvPr id="26" name="Picture 2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36497" y="3556249"/>
                <a:ext cx="1253628" cy="1654942"/>
              </a:xfrm>
              <a:prstGeom prst="rect">
                <a:avLst/>
              </a:prstGeom>
              <a:scene3d>
                <a:camera prst="orthographicFront">
                  <a:rot lat="0" lon="0" rev="1200000"/>
                </a:camera>
                <a:lightRig rig="threePt" dir="t"/>
              </a:scene3d>
            </p:spPr>
          </p:pic>
        </p:grpSp>
      </p:grpSp>
      <p:sp>
        <p:nvSpPr>
          <p:cNvPr id="6" name="Title 5" hidden="1"/>
          <p:cNvSpPr>
            <a:spLocks noGrp="1"/>
          </p:cNvSpPr>
          <p:nvPr>
            <p:ph type="ctrTitle"/>
          </p:nvPr>
        </p:nvSpPr>
        <p:spPr/>
        <p:txBody>
          <a:bodyPr/>
          <a:lstStyle/>
          <a:p>
            <a:r>
              <a:rPr lang="ro-RO"/>
              <a:t>Computerele înțeleg limbajul codului</a:t>
            </a:r>
          </a:p>
        </p:txBody>
      </p:sp>
      <p:sp>
        <p:nvSpPr>
          <p:cNvPr id="4" name="Slide Number Placeholder 3" hidden="1"/>
          <p:cNvSpPr>
            <a:spLocks noGrp="1"/>
          </p:cNvSpPr>
          <p:nvPr>
            <p:ph type="sldNum" sz="quarter" idx="12"/>
          </p:nvPr>
        </p:nvSpPr>
        <p:spPr/>
        <p:txBody>
          <a:bodyPr/>
          <a:lstStyle/>
          <a:p>
            <a:fld id="{697781E3-FF4B-EC42-A17F-8D66E4334D12}" type="slidenum">
              <a:rPr lang="en-US" smtClean="0"/>
              <a:pPr/>
              <a:t>7</a:t>
            </a:fld>
            <a:endParaRPr lang="ro-RO"/>
          </a:p>
        </p:txBody>
      </p:sp>
    </p:spTree>
    <p:extLst>
      <p:ext uri="{BB962C8B-B14F-4D97-AF65-F5344CB8AC3E}">
        <p14:creationId xmlns:p14="http://schemas.microsoft.com/office/powerpoint/2010/main" val="7252121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sp>
        <p:nvSpPr>
          <p:cNvPr id="7" name="Rectangle 6"/>
          <p:cNvSpPr/>
          <p:nvPr/>
        </p:nvSpPr>
        <p:spPr>
          <a:xfrm>
            <a:off x="647700" y="2540668"/>
            <a:ext cx="3695700" cy="646331"/>
          </a:xfrm>
          <a:prstGeom prst="rect">
            <a:avLst/>
          </a:prstGeom>
        </p:spPr>
        <p:txBody>
          <a:bodyPr wrap="square">
            <a:spAutoFit/>
          </a:bodyPr>
          <a:lstStyle/>
          <a:p>
            <a:r>
              <a:rPr lang="ro-RO" sz="3600">
                <a:solidFill>
                  <a:schemeClr val="bg1"/>
                </a:solidFill>
                <a:latin typeface="Segoe UI Light" panose="020B0502040204020203" pitchFamily="34" charset="0"/>
              </a:rPr>
              <a:t>Scrierea de cod are legătură cu...</a:t>
            </a:r>
          </a:p>
        </p:txBody>
      </p:sp>
      <p:pic>
        <p:nvPicPr>
          <p:cNvPr id="8" name="Picture 7" descr="Un robot și o broască țestoasă stau pe un bloc" title="Un robot și o broască țestoasă stau pe un bloc"/>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45385" y="828358"/>
            <a:ext cx="3120188" cy="4058284"/>
          </a:xfrm>
          <a:prstGeom prst="rect">
            <a:avLst/>
          </a:prstGeom>
        </p:spPr>
      </p:pic>
      <p:sp>
        <p:nvSpPr>
          <p:cNvPr id="4" name="Title 3" hidden="1"/>
          <p:cNvSpPr>
            <a:spLocks noGrp="1"/>
          </p:cNvSpPr>
          <p:nvPr>
            <p:ph type="ctrTitle"/>
          </p:nvPr>
        </p:nvSpPr>
        <p:spPr/>
        <p:txBody>
          <a:bodyPr/>
          <a:lstStyle/>
          <a:p>
            <a:r>
              <a:rPr lang="ro-RO"/>
              <a:t>Ce reprezintă scrierea de cod?</a:t>
            </a:r>
          </a:p>
        </p:txBody>
      </p:sp>
      <p:sp>
        <p:nvSpPr>
          <p:cNvPr id="2" name="Slide Number Placeholder 1" hidden="1"/>
          <p:cNvSpPr>
            <a:spLocks noGrp="1"/>
          </p:cNvSpPr>
          <p:nvPr>
            <p:ph type="sldNum" sz="quarter" idx="12"/>
          </p:nvPr>
        </p:nvSpPr>
        <p:spPr/>
        <p:txBody>
          <a:bodyPr/>
          <a:lstStyle/>
          <a:p>
            <a:fld id="{697781E3-FF4B-EC42-A17F-8D66E4334D12}" type="slidenum">
              <a:rPr lang="en-US" smtClean="0"/>
              <a:pPr/>
              <a:t>8</a:t>
            </a:fld>
            <a:endParaRPr lang="ro-RO"/>
          </a:p>
        </p:txBody>
      </p:sp>
    </p:spTree>
    <p:extLst>
      <p:ext uri="{BB962C8B-B14F-4D97-AF65-F5344CB8AC3E}">
        <p14:creationId xmlns:p14="http://schemas.microsoft.com/office/powerpoint/2010/main" val="6645718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499" y="0"/>
            <a:ext cx="9116501" cy="5715000"/>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89300" y="2039112"/>
            <a:ext cx="685800" cy="685800"/>
          </a:xfrm>
          <a:prstGeom prst="rect">
            <a:avLst/>
          </a:prstGeom>
        </p:spPr>
      </p:pic>
      <p:sp>
        <p:nvSpPr>
          <p:cNvPr id="17" name="Rectangle 16"/>
          <p:cNvSpPr/>
          <p:nvPr/>
        </p:nvSpPr>
        <p:spPr>
          <a:xfrm>
            <a:off x="224592" y="2883752"/>
            <a:ext cx="4342724" cy="646331"/>
          </a:xfrm>
          <a:prstGeom prst="rect">
            <a:avLst/>
          </a:prstGeom>
        </p:spPr>
        <p:txBody>
          <a:bodyPr wrap="square">
            <a:spAutoFit/>
          </a:bodyPr>
          <a:lstStyle/>
          <a:p>
            <a:pPr algn="ctr"/>
            <a:r>
              <a:rPr lang="ro-RO" sz="3600">
                <a:solidFill>
                  <a:schemeClr val="bg1"/>
                </a:solidFill>
                <a:latin typeface="Segoe UI Light" panose="020B0502040204020203" pitchFamily="34" charset="0"/>
              </a:rPr>
              <a:t>Rezolvarea problemelor</a:t>
            </a:r>
          </a:p>
        </p:txBody>
      </p:sp>
      <p:pic>
        <p:nvPicPr>
          <p:cNvPr id="10" name="Picture 9" descr="O jucărie colorată pe care se așază cercuri ia formă umană, cu două picioare și doi ochi și stă pe un bloc" title="O jucărie colorată pe care se așază cercuri ia formă umană, cu două picioare și doi ochi și stă pe un bloc"/>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32170" y="1317873"/>
            <a:ext cx="1656080" cy="3320046"/>
          </a:xfrm>
          <a:prstGeom prst="rect">
            <a:avLst/>
          </a:prstGeom>
        </p:spPr>
      </p:pic>
      <p:sp>
        <p:nvSpPr>
          <p:cNvPr id="6" name="Title 5" hidden="1"/>
          <p:cNvSpPr>
            <a:spLocks noGrp="1"/>
          </p:cNvSpPr>
          <p:nvPr>
            <p:ph type="ctrTitle"/>
          </p:nvPr>
        </p:nvSpPr>
        <p:spPr/>
        <p:txBody>
          <a:bodyPr/>
          <a:lstStyle/>
          <a:p>
            <a:r>
              <a:rPr lang="ro-RO"/>
              <a:t>Rezolvarea problemelor</a:t>
            </a:r>
          </a:p>
        </p:txBody>
      </p:sp>
      <p:sp>
        <p:nvSpPr>
          <p:cNvPr id="4" name="Slide Number Placeholder 3" hidden="1"/>
          <p:cNvSpPr>
            <a:spLocks noGrp="1"/>
          </p:cNvSpPr>
          <p:nvPr>
            <p:ph type="sldNum" sz="quarter" idx="12"/>
          </p:nvPr>
        </p:nvSpPr>
        <p:spPr/>
        <p:txBody>
          <a:bodyPr/>
          <a:lstStyle/>
          <a:p>
            <a:fld id="{697781E3-FF4B-EC42-A17F-8D66E4334D12}" type="slidenum">
              <a:rPr lang="en-US" smtClean="0"/>
              <a:pPr/>
              <a:t>9</a:t>
            </a:fld>
            <a:endParaRPr lang="ro-RO"/>
          </a:p>
        </p:txBody>
      </p:sp>
    </p:spTree>
    <p:extLst>
      <p:ext uri="{BB962C8B-B14F-4D97-AF65-F5344CB8AC3E}">
        <p14:creationId xmlns:p14="http://schemas.microsoft.com/office/powerpoint/2010/main" val="888821228"/>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Them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2E22401AD78B3D4682BC7C45E974D4D1" ma:contentTypeVersion="4" ma:contentTypeDescription="Create a new document." ma:contentTypeScope="" ma:versionID="e50a2521f7c46e9be6c1972b8ff188d4">
  <xsd:schema xmlns:xsd="http://www.w3.org/2001/XMLSchema" xmlns:xs="http://www.w3.org/2001/XMLSchema" xmlns:p="http://schemas.microsoft.com/office/2006/metadata/properties" xmlns:ns2="c7d759ad-c71d-4e7a-8896-957c2805ad24" xmlns:ns3="2b0d53c9-b8af-48bb-a014-8ff2344c7d43" targetNamespace="http://schemas.microsoft.com/office/2006/metadata/properties" ma:root="true" ma:fieldsID="bc60b2ec9a3409e615657707bcfca7ec" ns2:_="" ns3:_="">
    <xsd:import namespace="c7d759ad-c71d-4e7a-8896-957c2805ad24"/>
    <xsd:import namespace="2b0d53c9-b8af-48bb-a014-8ff2344c7d43"/>
    <xsd:element name="properties">
      <xsd:complexType>
        <xsd:sequence>
          <xsd:element name="documentManagement">
            <xsd:complexType>
              <xsd:all>
                <xsd:element ref="ns2:Submitted_x0020_By" minOccurs="0"/>
                <xsd:element ref="ns2:Submitted_x0020_By1" minOccurs="0"/>
                <xsd:element ref="ns2:SharedWithUsers" minOccurs="0"/>
                <xsd:element ref="ns3:SharedWithDetails" minOccurs="0"/>
                <xsd:element ref="ns3:LastSharedByUser" minOccurs="0"/>
                <xsd:element ref="ns2:LastSharedBy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7d759ad-c71d-4e7a-8896-957c2805ad24" elementFormDefault="qualified">
    <xsd:import namespace="http://schemas.microsoft.com/office/2006/documentManagement/types"/>
    <xsd:import namespace="http://schemas.microsoft.com/office/infopath/2007/PartnerControls"/>
    <xsd:element name="Submitted_x0020_By" ma:index="8" nillable="true" ma:displayName="Submitted By" ma:list="UserInfo" ma:SharePointGroup="0" ma:internalName="Submitted_x0020_By" ma:showField="Titl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ubmitted_x0020_By1" ma:index="9" nillable="true" ma:displayName="Submitted By" ma:internalName="Submitted_x0020_By1">
      <xsd:simpleType>
        <xsd:restriction base="dms:Lookup">
          <xsd:maxLength value="255"/>
        </xsd:restriction>
      </xsd:simpleType>
    </xsd:element>
    <xsd:element name="SharedWithUsers" ma:index="10"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LastSharedByTime" ma:index="13"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b0d53c9-b8af-48bb-a014-8ff2344c7d43" elementFormDefault="qualified">
    <xsd:import namespace="http://schemas.microsoft.com/office/2006/documentManagement/types"/>
    <xsd:import namespace="http://schemas.microsoft.com/office/infopath/2007/PartnerControls"/>
    <xsd:element name="SharedWithDetails" ma:index="11" nillable="true" ma:displayName="Shared With Details" ma:description="" ma:internalName="SharedWithDetails" ma:readOnly="true">
      <xsd:simpleType>
        <xsd:restriction base="dms:Note">
          <xsd:maxLength value="255"/>
        </xsd:restriction>
      </xsd:simpleType>
    </xsd:element>
    <xsd:element name="LastSharedByUser" ma:index="12" nillable="true" ma:displayName="Last Shared By User" ma:description="" ma:internalName="LastSharedByUse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D52A4CE-5BBF-4C96-93F5-8D18FE4A30E8}">
  <ds:schemaRefs>
    <ds:schemaRef ds:uri="http://schemas.microsoft.com/sharepoint/v3/contenttype/forms"/>
  </ds:schemaRefs>
</ds:datastoreItem>
</file>

<file path=customXml/itemProps2.xml><?xml version="1.0" encoding="utf-8"?>
<ds:datastoreItem xmlns:ds="http://schemas.openxmlformats.org/officeDocument/2006/customXml" ds:itemID="{9699B5CC-78B5-4F8C-BED5-3F9140DCB9E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7d759ad-c71d-4e7a-8896-957c2805ad24"/>
    <ds:schemaRef ds:uri="2b0d53c9-b8af-48bb-a014-8ff2344c7d4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0</TotalTime>
  <Words>2673</Words>
  <Application>Microsoft Office PowerPoint</Application>
  <PresentationFormat>On-screen Show (16:10)</PresentationFormat>
  <Paragraphs>331</Paragraphs>
  <Slides>20</Slides>
  <Notes>20</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20</vt:i4>
      </vt:variant>
    </vt:vector>
  </HeadingPairs>
  <TitlesOfParts>
    <vt:vector size="27" baseType="lpstr">
      <vt:lpstr>handy</vt:lpstr>
      <vt:lpstr>Arial</vt:lpstr>
      <vt:lpstr>Calibri</vt:lpstr>
      <vt:lpstr>Calibri Light</vt:lpstr>
      <vt:lpstr>Segoe Pro Light</vt:lpstr>
      <vt:lpstr>Segoe UI Light</vt:lpstr>
      <vt:lpstr>Office Theme</vt:lpstr>
      <vt:lpstr>Bun venit la Hour of Code™</vt:lpstr>
      <vt:lpstr>Haideți să vorbim despre scrierea de cod</vt:lpstr>
      <vt:lpstr>Videoclip Hour of Code™ de la Code.org</vt:lpstr>
      <vt:lpstr>Ce știți despre „scrierea de cod”? </vt:lpstr>
      <vt:lpstr>Scrierea de cod este... </vt:lpstr>
      <vt:lpstr>Puteți să comunicați cu computerele</vt:lpstr>
      <vt:lpstr>Computerele înțeleg limbajul codului</vt:lpstr>
      <vt:lpstr>Ce reprezintă scrierea de cod?</vt:lpstr>
      <vt:lpstr>Rezolvarea problemelor</vt:lpstr>
      <vt:lpstr>Folosirea imaginației proprii</vt:lpstr>
      <vt:lpstr>Colaborarea cu prietenii</vt:lpstr>
      <vt:lpstr>Ce vă place să faceţi?</vt:lpstr>
      <vt:lpstr>Integrați scrierea de cod în ceea ce vă place să faceți</vt:lpstr>
      <vt:lpstr>Cum se desfășoară </vt:lpstr>
      <vt:lpstr>Găsiți-vă tutorialul</vt:lpstr>
      <vt:lpstr>Încheiere </vt:lpstr>
      <vt:lpstr>Ce credeți acum despre scrierea de cod? </vt:lpstr>
      <vt:lpstr>PowerPoint Presentation</vt:lpstr>
      <vt:lpstr>Paşii următori</vt:lpstr>
      <vt:lpstr>Vă mulțumim pentru participare!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Hour of Code™</dc:title>
  <cp:revision>2</cp:revision>
  <dcterms:modified xsi:type="dcterms:W3CDTF">2017-11-02T07:31:25Z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0x0101002E22401AD78B3D4682BC7C45E974D4D1</vt:lpwstr>
  </property>
</Properties>
</file>